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6" r:id="rId3"/>
    <p:sldId id="257" r:id="rId4"/>
    <p:sldId id="264" r:id="rId5"/>
    <p:sldId id="266" r:id="rId6"/>
    <p:sldId id="267" r:id="rId7"/>
    <p:sldId id="270" r:id="rId8"/>
    <p:sldId id="271" r:id="rId9"/>
    <p:sldId id="272" r:id="rId10"/>
    <p:sldId id="273" r:id="rId11"/>
    <p:sldId id="276" r:id="rId12"/>
    <p:sldId id="277" r:id="rId13"/>
    <p:sldId id="278" r:id="rId14"/>
    <p:sldId id="279" r:id="rId15"/>
    <p:sldId id="281" r:id="rId16"/>
    <p:sldId id="280" r:id="rId17"/>
    <p:sldId id="274" r:id="rId18"/>
    <p:sldId id="265" r:id="rId19"/>
    <p:sldId id="284" r:id="rId20"/>
    <p:sldId id="287" r:id="rId21"/>
    <p:sldId id="288" r:id="rId22"/>
    <p:sldId id="275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6598"/>
    <a:srgbClr val="CFD1D3"/>
    <a:srgbClr val="C0E8F4"/>
    <a:srgbClr val="03A2D5"/>
    <a:srgbClr val="EAEAEA"/>
    <a:srgbClr val="C8D6D4"/>
    <a:srgbClr val="9AD2E6"/>
    <a:srgbClr val="0D7CC4"/>
    <a:srgbClr val="60A500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26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Imagem 9">
            <a:extLst>
              <a:ext uri="{FF2B5EF4-FFF2-40B4-BE49-F238E27FC236}">
                <a16:creationId xmlns:a16="http://schemas.microsoft.com/office/drawing/2014/main" id="{A7B06546-37FF-3F07-7BBE-1351D3CC96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1191492"/>
            <a:ext cx="2789382" cy="4512252"/>
          </a:xfrm>
          <a:prstGeom prst="flowChartDelay">
            <a:avLst/>
          </a:prstGeom>
        </p:spPr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18184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2CF2F7-FC06-5BBE-17B2-650F474A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A982F05-749A-D0AE-2273-EEB8C78D3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101A4A-A862-9794-0FE2-6D0D06D41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15F678C-5959-85CC-0774-6408A1EF9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919F8E1-8364-88B3-495C-709283F89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252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1C6079E-DC02-5408-754A-4F730D373E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7DAD7B5-AE83-919B-008B-7DB6F005D4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CA43A4-AFA0-37AA-D1BC-A1BBF7A1A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78383FA-B53A-C385-330E-FD39294D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A86149-5D81-FE47-87DE-06E729B75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0917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E4EC93-7E1A-A542-EF79-93E2E8B4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BEF5A25-7E55-762E-4405-8038F398CF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32977A7-15DA-9C60-7EBB-820C8204D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E382BCF-4281-3774-955D-5A2F239E9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2D0C52-1B8A-6DC1-2BFF-B027E9536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432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A7A561-1C2D-CD77-F648-89C54977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1CFCF7D-24DB-34F9-2F2A-C43734D38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B069B8-275F-4130-AA08-223ECC437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BBC5CD5-FE42-C51B-E029-A88DFD46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EBD1609-B890-B605-AA0E-62401B423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4017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71E9BD-FAC4-4B7E-F118-60DC6873A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D5C069C-4539-FADD-AD2D-3BF6C776BF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BBE634A-C211-03F5-B5A0-AC7802A7BE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65F9717-808F-3B9D-77C3-13BE69C01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BD09578-7D65-C624-A82D-B6C7657EF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E8D9270-204C-AE13-3909-561EC76D8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1172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7C1610-D1F7-55D5-CE8C-37B3B8249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AC6D53-2A9B-98EF-BB63-1F0D9C7762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6E251C7-8CC6-F52C-F968-066E89980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E00D265-1DD8-79DD-1DA6-5EAAF245C4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CB23200-0970-7901-7DED-A5EB111C96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83D7B57-D46B-FF6B-36DD-44FECC941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96765C-39D7-1359-FF6D-005850F10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FD1052E-8C18-8F2C-E422-62DE08303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6484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FCAB7A-E1BA-3273-4C6E-68AFC9ED2C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4031507-9A88-FA13-C1A1-0320FDEE3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BC1F359-82B2-7FA5-2428-D1AEDDB7B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E5B0540-B466-51D0-486B-5854DD9E6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821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6D7365C-56C5-35E9-E139-FE807D03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FEFCC3B2-C1B6-7636-8FE2-0931D5D26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DEF808D-1FD8-7E24-E071-2ED98946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533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D7F744-5D2C-5AD2-A31F-8DA50B884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9E0F4F7-E80A-178F-AEB6-0297BA0A66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BC1B13B-9A75-8DA3-63CB-55AD25BFE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5A7A413-7900-A722-8F17-6329A6A53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561CFB6-BCA0-E042-1B14-8C0D6B3A0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D0847A1-9827-0576-5BA9-B3F9EC805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346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3DA0C-382E-477C-DDB5-9C83535E5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21FB60D-A90E-3D14-8BD4-A092C8AEE1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2B4E063-E02C-607A-1C6A-39EBC1701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5941B-C020-7C57-C986-C7AA6FD06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D5EF29-7F29-69A5-7255-7E15A7469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1BA7801-FC3B-3B35-81E2-80551597D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32755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2B33A-8956-1C8D-6A86-7E0FC3B33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E5F3D93-07B1-D107-89D6-F942E4824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EA04BE-7633-FF09-EBAE-AC16F87D53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5951B1-7DC9-4D52-9C41-DDA7178CD571}" type="datetimeFigureOut">
              <a:rPr lang="pt-BR" smtClean="0"/>
              <a:t>05/03/2025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19F9272-E285-079E-EA51-95E3685930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844FBD-F1F0-7D55-18AC-3F0BEC7847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7B9AE-295C-4B7E-8BFD-1120B64FAFB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50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0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5933-8320-5C8F-63F9-265C900A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Logotipo&#10;&#10;O conteúdo gerado por IA pode estar incorreto.">
            <a:extLst>
              <a:ext uri="{FF2B5EF4-FFF2-40B4-BE49-F238E27FC236}">
                <a16:creationId xmlns:a16="http://schemas.microsoft.com/office/drawing/2014/main" id="{24A8CC06-799B-6A81-66F2-EBA238C78A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102" y="1330036"/>
            <a:ext cx="3905795" cy="38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165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AF1B08-E491-5A20-8C6F-DE8855B39F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6DC176F4-E3F7-4EE1-5569-40E5ADABCEDE}"/>
              </a:ext>
            </a:extLst>
          </p:cNvPr>
          <p:cNvSpPr/>
          <p:nvPr/>
        </p:nvSpPr>
        <p:spPr>
          <a:xfrm>
            <a:off x="354293" y="1593129"/>
            <a:ext cx="11523480" cy="4147795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0F1B468-56F9-DF43-8CE7-48EBAE2CA2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281" y="1725105"/>
            <a:ext cx="8092542" cy="3836709"/>
          </a:xfrm>
          <a:prstGeom prst="rect">
            <a:avLst/>
          </a:prstGeom>
        </p:spPr>
      </p:pic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6DB4E107-222C-0660-8D5E-F6F98A544789}"/>
              </a:ext>
            </a:extLst>
          </p:cNvPr>
          <p:cNvSpPr/>
          <p:nvPr/>
        </p:nvSpPr>
        <p:spPr>
          <a:xfrm>
            <a:off x="8740811" y="1725104"/>
            <a:ext cx="2983984" cy="3836709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533F6F84-E685-DBFC-1ECB-ECE637FD8B1B}"/>
              </a:ext>
            </a:extLst>
          </p:cNvPr>
          <p:cNvSpPr txBox="1"/>
          <p:nvPr/>
        </p:nvSpPr>
        <p:spPr>
          <a:xfrm>
            <a:off x="8842704" y="1725471"/>
            <a:ext cx="2780198" cy="353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1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Conforme dados extraídos e-Gestor Atenção Básica, no mês de abril de 202</a:t>
            </a:r>
            <a:r>
              <a:rPr lang="pt-BR" sz="1100" dirty="0">
                <a:solidFill>
                  <a:srgbClr val="595959"/>
                </a:solidFill>
              </a:rPr>
              <a:t>4</a:t>
            </a:r>
            <a:r>
              <a:rPr lang="pt-BR" sz="11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pt-BR" sz="1100" b="1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Campo Grande experimentou um salto de 33,22% para 80,34% de cobertura da APS, colocando a capital Sul mato-grossense no ranking das 10 melhores capitais no acesso da população aos serviços de saúde. </a:t>
            </a:r>
            <a:endParaRPr sz="1100" b="1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1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Em 2023, a capital também figurou entre as 10 melhores em resultados no Programa Previne Brasil, demonstrando a qualificação das ações e serviços.</a:t>
            </a:r>
            <a:endParaRPr sz="1100" b="0" i="0" u="none" strike="noStrike" cap="none" dirty="0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C2C397C5-FD6B-17D5-7087-A48FA5EA2B4F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BEFC122A-A77B-ADAD-9F99-4BA7E57A5A0F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7C6AF95-5E16-954B-239F-40AD7FE2968E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Cobertura da Atenção Primária</a:t>
            </a:r>
          </a:p>
        </p:txBody>
      </p:sp>
      <p:pic>
        <p:nvPicPr>
          <p:cNvPr id="18" name="Imagem 17" descr="Ícone&#10;&#10;O conteúdo gerado por IA pode estar incorreto.">
            <a:extLst>
              <a:ext uri="{FF2B5EF4-FFF2-40B4-BE49-F238E27FC236}">
                <a16:creationId xmlns:a16="http://schemas.microsoft.com/office/drawing/2014/main" id="{EE892668-284A-0E7F-1A14-9CDF024D5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721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BC531A-5935-02BA-EA06-CAF0B9510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CCB95C5-4AC9-1D14-09E4-7A71D2A70DF4}"/>
              </a:ext>
            </a:extLst>
          </p:cNvPr>
          <p:cNvSpPr/>
          <p:nvPr/>
        </p:nvSpPr>
        <p:spPr>
          <a:xfrm>
            <a:off x="354293" y="1593129"/>
            <a:ext cx="11523480" cy="4430599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A3898B8B-8DD1-741E-9F2F-906B95C448B1}"/>
              </a:ext>
            </a:extLst>
          </p:cNvPr>
          <p:cNvSpPr/>
          <p:nvPr/>
        </p:nvSpPr>
        <p:spPr>
          <a:xfrm>
            <a:off x="533399" y="1670340"/>
            <a:ext cx="3911359" cy="4247286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C89113B2-75A8-33D7-0DD3-AEB760367C78}"/>
              </a:ext>
            </a:extLst>
          </p:cNvPr>
          <p:cNvSpPr txBox="1"/>
          <p:nvPr/>
        </p:nvSpPr>
        <p:spPr>
          <a:xfrm>
            <a:off x="612741" y="1670340"/>
            <a:ext cx="3719105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BR" sz="1100" b="0" i="0" u="none" strike="noStrike" cap="none" dirty="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rPr>
              <a:t>No período anterior à implantação do Projeto, poucos eram os registros das consultas de Enfermagem, uma vez que esta categoria profissional desenvolvia suas atividades prioritariamente por meio da realização de Triagem e Classificação de </a:t>
            </a:r>
            <a:r>
              <a:rPr lang="pt-BR" sz="1100" dirty="0">
                <a:solidFill>
                  <a:srgbClr val="595959"/>
                </a:solidFill>
              </a:rPr>
              <a:t>Risco. </a:t>
            </a:r>
            <a:r>
              <a:rPr lang="pt-PT" sz="1100" dirty="0">
                <a:solidFill>
                  <a:srgbClr val="595959"/>
                </a:solidFill>
              </a:rPr>
              <a:t>Em 2021, o número de atendimentos continuou a crescer, alcançando 98.041, o que representa um aumento adicional de cerca de 46% em relação ao ano anterior. </a:t>
            </a:r>
          </a:p>
          <a:p>
            <a:pPr indent="449580" algn="just">
              <a:lnSpc>
                <a:spcPct val="150000"/>
              </a:lnSpc>
            </a:pPr>
            <a:r>
              <a:rPr lang="pt-PT" sz="1100" dirty="0">
                <a:solidFill>
                  <a:srgbClr val="595959"/>
                </a:solidFill>
              </a:rPr>
              <a:t>O crescimento prosseguiu em 2022 com um total de 121.080 atendimentos, indicando um aumento de aproximadamente 24% em comparação com 2021.</a:t>
            </a:r>
            <a:endParaRPr lang="pt-BR" sz="1100" dirty="0">
              <a:solidFill>
                <a:srgbClr val="595959"/>
              </a:solidFill>
            </a:endParaRPr>
          </a:p>
          <a:p>
            <a:pPr indent="449580" algn="just">
              <a:lnSpc>
                <a:spcPct val="150000"/>
              </a:lnSpc>
            </a:pPr>
            <a:r>
              <a:rPr lang="pt-PT" sz="1100" dirty="0">
                <a:solidFill>
                  <a:srgbClr val="595959"/>
                </a:solidFill>
              </a:rPr>
              <a:t>Contrariando a indicação de uma estagnação no crescimento, os anos de 2023 e 2024 apresentaram um novo aumento, com o número de atendimentos subindo para 132.939 e 172,881 respectivamente, o que reflete um crescimento de aproximadamente 10% em relação a 2022.</a:t>
            </a:r>
            <a:endParaRPr lang="pt-BR" sz="1100" dirty="0">
              <a:solidFill>
                <a:srgbClr val="595959"/>
              </a:solidFill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805F6603-C9DE-A38C-FCB8-60A86CCBD47D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9B21BA9E-9F63-E7FE-EB07-98347A3FC244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DA8B7E9-A8F8-4EA0-92BD-C1E6014059EB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Atendimento de Enfermagem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ED28E284-A49B-F63F-9876-A1D6A1CB305B}"/>
              </a:ext>
            </a:extLst>
          </p:cNvPr>
          <p:cNvSpPr/>
          <p:nvPr/>
        </p:nvSpPr>
        <p:spPr>
          <a:xfrm>
            <a:off x="4930219" y="4298622"/>
            <a:ext cx="443059" cy="408767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B707043-A7CA-E05B-CD1A-6968509B929A}"/>
              </a:ext>
            </a:extLst>
          </p:cNvPr>
          <p:cNvSpPr/>
          <p:nvPr/>
        </p:nvSpPr>
        <p:spPr>
          <a:xfrm>
            <a:off x="5709501" y="3799001"/>
            <a:ext cx="443059" cy="927242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496EF087-7D12-DCCD-DB5A-A5277CD0ABD0}"/>
              </a:ext>
            </a:extLst>
          </p:cNvPr>
          <p:cNvSpPr/>
          <p:nvPr/>
        </p:nvSpPr>
        <p:spPr>
          <a:xfrm>
            <a:off x="6495067" y="3429000"/>
            <a:ext cx="443059" cy="1306670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330B4CA-5564-3707-B5E1-AC5F2364E77C}"/>
              </a:ext>
            </a:extLst>
          </p:cNvPr>
          <p:cNvSpPr/>
          <p:nvPr/>
        </p:nvSpPr>
        <p:spPr>
          <a:xfrm>
            <a:off x="7280633" y="3129699"/>
            <a:ext cx="443059" cy="1605971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58C0336B-863B-89CD-58E2-3D732D42BCE7}"/>
              </a:ext>
            </a:extLst>
          </p:cNvPr>
          <p:cNvSpPr/>
          <p:nvPr/>
        </p:nvSpPr>
        <p:spPr>
          <a:xfrm>
            <a:off x="8066199" y="2960016"/>
            <a:ext cx="443059" cy="1775654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8CAC008-1120-C351-A0C1-9348F0D5C2CB}"/>
              </a:ext>
            </a:extLst>
          </p:cNvPr>
          <p:cNvSpPr/>
          <p:nvPr/>
        </p:nvSpPr>
        <p:spPr>
          <a:xfrm>
            <a:off x="8851765" y="2526384"/>
            <a:ext cx="443059" cy="2209286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1F368DAE-3D95-05FA-4A92-0CFFD7DD5DF9}"/>
              </a:ext>
            </a:extLst>
          </p:cNvPr>
          <p:cNvSpPr/>
          <p:nvPr/>
        </p:nvSpPr>
        <p:spPr>
          <a:xfrm>
            <a:off x="9637331" y="4515438"/>
            <a:ext cx="443059" cy="220231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7D58D8D-BEDC-C69B-205A-367884271644}"/>
              </a:ext>
            </a:extLst>
          </p:cNvPr>
          <p:cNvSpPr/>
          <p:nvPr/>
        </p:nvSpPr>
        <p:spPr>
          <a:xfrm>
            <a:off x="10201367" y="2171538"/>
            <a:ext cx="443059" cy="2549687"/>
          </a:xfrm>
          <a:prstGeom prst="rect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1739DCF-05C4-3BFC-DA43-8D170921155C}"/>
              </a:ext>
            </a:extLst>
          </p:cNvPr>
          <p:cNvCxnSpPr>
            <a:cxnSpLocks/>
          </p:cNvCxnSpPr>
          <p:nvPr/>
        </p:nvCxnSpPr>
        <p:spPr>
          <a:xfrm>
            <a:off x="4694548" y="4707389"/>
            <a:ext cx="6429081" cy="28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7EAAAD9B-5D18-9544-314D-33F3D3B90DC9}"/>
              </a:ext>
            </a:extLst>
          </p:cNvPr>
          <p:cNvSpPr txBox="1"/>
          <p:nvPr/>
        </p:nvSpPr>
        <p:spPr>
          <a:xfrm>
            <a:off x="4905074" y="4072378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24.136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C04C6501-D662-349E-C00F-4EBFE150971C}"/>
              </a:ext>
            </a:extLst>
          </p:cNvPr>
          <p:cNvSpPr txBox="1"/>
          <p:nvPr/>
        </p:nvSpPr>
        <p:spPr>
          <a:xfrm>
            <a:off x="5676506" y="3577596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67.379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D667277-B961-9BBF-82CB-0D40D930F2CC}"/>
              </a:ext>
            </a:extLst>
          </p:cNvPr>
          <p:cNvSpPr txBox="1"/>
          <p:nvPr/>
        </p:nvSpPr>
        <p:spPr>
          <a:xfrm>
            <a:off x="6462072" y="3191161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98.041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7BF5E65-CDB1-8C0C-D13A-C0272D1A3220}"/>
              </a:ext>
            </a:extLst>
          </p:cNvPr>
          <p:cNvSpPr txBox="1"/>
          <p:nvPr/>
        </p:nvSpPr>
        <p:spPr>
          <a:xfrm>
            <a:off x="7225655" y="2898866"/>
            <a:ext cx="630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121.080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5FC9ECA-FD2F-DBAA-56C5-2762FE8EBF26}"/>
              </a:ext>
            </a:extLst>
          </p:cNvPr>
          <p:cNvSpPr txBox="1"/>
          <p:nvPr/>
        </p:nvSpPr>
        <p:spPr>
          <a:xfrm>
            <a:off x="8019070" y="2739606"/>
            <a:ext cx="630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132.939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CA362608-D8C1-192C-422D-54BFC8FE5BFD}"/>
              </a:ext>
            </a:extLst>
          </p:cNvPr>
          <p:cNvSpPr txBox="1"/>
          <p:nvPr/>
        </p:nvSpPr>
        <p:spPr>
          <a:xfrm>
            <a:off x="8781062" y="2295552"/>
            <a:ext cx="626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172.881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29EDFF4-1C08-AA44-9876-2C42849AADF1}"/>
              </a:ext>
            </a:extLst>
          </p:cNvPr>
          <p:cNvSpPr txBox="1"/>
          <p:nvPr/>
        </p:nvSpPr>
        <p:spPr>
          <a:xfrm>
            <a:off x="9612186" y="4284605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17.094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21A76C9-AF1D-B694-B25A-EB12E7212590}"/>
              </a:ext>
            </a:extLst>
          </p:cNvPr>
          <p:cNvSpPr txBox="1"/>
          <p:nvPr/>
        </p:nvSpPr>
        <p:spPr>
          <a:xfrm>
            <a:off x="10116513" y="1956161"/>
            <a:ext cx="606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60A500"/>
                </a:solidFill>
              </a:rPr>
              <a:t>210.000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4A1D0184-D4AC-0FE1-7064-8E6659766D7A}"/>
              </a:ext>
            </a:extLst>
          </p:cNvPr>
          <p:cNvCxnSpPr>
            <a:cxnSpLocks/>
          </p:cNvCxnSpPr>
          <p:nvPr/>
        </p:nvCxnSpPr>
        <p:spPr>
          <a:xfrm flipV="1">
            <a:off x="5373278" y="3808428"/>
            <a:ext cx="779282" cy="49019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8CE522EA-C676-D408-62B7-665D6461F84F}"/>
              </a:ext>
            </a:extLst>
          </p:cNvPr>
          <p:cNvCxnSpPr>
            <a:cxnSpLocks/>
          </p:cNvCxnSpPr>
          <p:nvPr/>
        </p:nvCxnSpPr>
        <p:spPr>
          <a:xfrm flipV="1">
            <a:off x="6152560" y="3429000"/>
            <a:ext cx="785566" cy="379428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A646B57A-3281-05F9-6B9D-53529E256187}"/>
              </a:ext>
            </a:extLst>
          </p:cNvPr>
          <p:cNvCxnSpPr>
            <a:cxnSpLocks/>
          </p:cNvCxnSpPr>
          <p:nvPr/>
        </p:nvCxnSpPr>
        <p:spPr>
          <a:xfrm flipV="1">
            <a:off x="6934985" y="3129698"/>
            <a:ext cx="788707" cy="299302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A18477C0-6709-D769-4BAB-23CDCBBD1E3C}"/>
              </a:ext>
            </a:extLst>
          </p:cNvPr>
          <p:cNvCxnSpPr>
            <a:cxnSpLocks/>
          </p:cNvCxnSpPr>
          <p:nvPr/>
        </p:nvCxnSpPr>
        <p:spPr>
          <a:xfrm flipV="1">
            <a:off x="7717410" y="2970438"/>
            <a:ext cx="788707" cy="15926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A9CFB658-F5E1-368F-6D85-7BEFFE0A995D}"/>
              </a:ext>
            </a:extLst>
          </p:cNvPr>
          <p:cNvCxnSpPr>
            <a:cxnSpLocks/>
          </p:cNvCxnSpPr>
          <p:nvPr/>
        </p:nvCxnSpPr>
        <p:spPr>
          <a:xfrm flipV="1">
            <a:off x="8499835" y="2526384"/>
            <a:ext cx="788707" cy="444054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0A3FCDA-8639-9D00-92FC-63BDFDDAB0D1}"/>
              </a:ext>
            </a:extLst>
          </p:cNvPr>
          <p:cNvCxnSpPr>
            <a:cxnSpLocks/>
          </p:cNvCxnSpPr>
          <p:nvPr/>
        </p:nvCxnSpPr>
        <p:spPr>
          <a:xfrm>
            <a:off x="9282260" y="2526384"/>
            <a:ext cx="788707" cy="1989053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Fluxograma: Conector 43">
            <a:extLst>
              <a:ext uri="{FF2B5EF4-FFF2-40B4-BE49-F238E27FC236}">
                <a16:creationId xmlns:a16="http://schemas.microsoft.com/office/drawing/2014/main" id="{F462B4EC-41A0-92EC-4D8F-1A47C42553F2}"/>
              </a:ext>
            </a:extLst>
          </p:cNvPr>
          <p:cNvSpPr/>
          <p:nvPr/>
        </p:nvSpPr>
        <p:spPr>
          <a:xfrm>
            <a:off x="5323358" y="4276014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luxograma: Conector 44">
            <a:extLst>
              <a:ext uri="{FF2B5EF4-FFF2-40B4-BE49-F238E27FC236}">
                <a16:creationId xmlns:a16="http://schemas.microsoft.com/office/drawing/2014/main" id="{3F0F5E62-8A2B-A02A-DB44-7A0C144D18DC}"/>
              </a:ext>
            </a:extLst>
          </p:cNvPr>
          <p:cNvSpPr/>
          <p:nvPr/>
        </p:nvSpPr>
        <p:spPr>
          <a:xfrm>
            <a:off x="6103340" y="3775196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Conector 45">
            <a:extLst>
              <a:ext uri="{FF2B5EF4-FFF2-40B4-BE49-F238E27FC236}">
                <a16:creationId xmlns:a16="http://schemas.microsoft.com/office/drawing/2014/main" id="{CD27500A-F25F-C0A6-6DD4-80AD696D76D4}"/>
              </a:ext>
            </a:extLst>
          </p:cNvPr>
          <p:cNvSpPr/>
          <p:nvPr/>
        </p:nvSpPr>
        <p:spPr>
          <a:xfrm>
            <a:off x="6888906" y="3402979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Conector 46">
            <a:extLst>
              <a:ext uri="{FF2B5EF4-FFF2-40B4-BE49-F238E27FC236}">
                <a16:creationId xmlns:a16="http://schemas.microsoft.com/office/drawing/2014/main" id="{B69A12CA-54A2-A6C3-4725-4C5A02DCCDE8}"/>
              </a:ext>
            </a:extLst>
          </p:cNvPr>
          <p:cNvSpPr/>
          <p:nvPr/>
        </p:nvSpPr>
        <p:spPr>
          <a:xfrm>
            <a:off x="7676913" y="3099881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Conector 47">
            <a:extLst>
              <a:ext uri="{FF2B5EF4-FFF2-40B4-BE49-F238E27FC236}">
                <a16:creationId xmlns:a16="http://schemas.microsoft.com/office/drawing/2014/main" id="{3581CF81-D40D-0E45-C5B7-A12FC96078B9}"/>
              </a:ext>
            </a:extLst>
          </p:cNvPr>
          <p:cNvSpPr/>
          <p:nvPr/>
        </p:nvSpPr>
        <p:spPr>
          <a:xfrm>
            <a:off x="8465621" y="2925287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9978773A-2A78-86B2-32F9-D3AB37FDB6F9}"/>
              </a:ext>
            </a:extLst>
          </p:cNvPr>
          <p:cNvSpPr/>
          <p:nvPr/>
        </p:nvSpPr>
        <p:spPr>
          <a:xfrm>
            <a:off x="9238964" y="2501644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5AC31F93-8FA1-E3C9-8A4B-DC87124C6D04}"/>
              </a:ext>
            </a:extLst>
          </p:cNvPr>
          <p:cNvSpPr/>
          <p:nvPr/>
        </p:nvSpPr>
        <p:spPr>
          <a:xfrm>
            <a:off x="10019819" y="4475199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AE40E892-FA53-0252-9CC3-E03666506E08}"/>
              </a:ext>
            </a:extLst>
          </p:cNvPr>
          <p:cNvSpPr txBox="1"/>
          <p:nvPr/>
        </p:nvSpPr>
        <p:spPr>
          <a:xfrm>
            <a:off x="4921943" y="4709728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2019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5D47607-2C00-54B3-24D8-95AA024480EA}"/>
              </a:ext>
            </a:extLst>
          </p:cNvPr>
          <p:cNvSpPr txBox="1"/>
          <p:nvPr/>
        </p:nvSpPr>
        <p:spPr>
          <a:xfrm>
            <a:off x="5700302" y="4730246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2020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FBEB3F8B-F16E-6FBC-9A38-CD4CFCD1FBDF}"/>
              </a:ext>
            </a:extLst>
          </p:cNvPr>
          <p:cNvSpPr txBox="1"/>
          <p:nvPr/>
        </p:nvSpPr>
        <p:spPr>
          <a:xfrm>
            <a:off x="6492515" y="4729983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2021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51099FF-1B0D-E21C-689F-00D0F22FF63A}"/>
              </a:ext>
            </a:extLst>
          </p:cNvPr>
          <p:cNvSpPr txBox="1"/>
          <p:nvPr/>
        </p:nvSpPr>
        <p:spPr>
          <a:xfrm>
            <a:off x="7270874" y="4729720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2022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DD773CD0-3B37-13B7-4699-90B24BE8BF09}"/>
              </a:ext>
            </a:extLst>
          </p:cNvPr>
          <p:cNvSpPr txBox="1"/>
          <p:nvPr/>
        </p:nvSpPr>
        <p:spPr>
          <a:xfrm>
            <a:off x="8056160" y="4729457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2023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FCDD3C3-3C1D-8E42-B54E-BAC70FDD56C9}"/>
              </a:ext>
            </a:extLst>
          </p:cNvPr>
          <p:cNvSpPr txBox="1"/>
          <p:nvPr/>
        </p:nvSpPr>
        <p:spPr>
          <a:xfrm>
            <a:off x="8848373" y="4729194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2024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D8A9D25F-68E8-4424-A652-4E0ACDB30919}"/>
              </a:ext>
            </a:extLst>
          </p:cNvPr>
          <p:cNvSpPr txBox="1"/>
          <p:nvPr/>
        </p:nvSpPr>
        <p:spPr>
          <a:xfrm>
            <a:off x="9926133" y="4743992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2025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7C5E638-9046-0287-04E7-B860579CFE2F}"/>
              </a:ext>
            </a:extLst>
          </p:cNvPr>
          <p:cNvSpPr txBox="1"/>
          <p:nvPr/>
        </p:nvSpPr>
        <p:spPr>
          <a:xfrm rot="16200000">
            <a:off x="9992822" y="3240102"/>
            <a:ext cx="853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PROJEÇÃO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927900EE-66F7-307B-765C-42D305507A08}"/>
              </a:ext>
            </a:extLst>
          </p:cNvPr>
          <p:cNvSpPr txBox="1"/>
          <p:nvPr/>
        </p:nvSpPr>
        <p:spPr>
          <a:xfrm>
            <a:off x="4675156" y="5557298"/>
            <a:ext cx="66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Dados extraídos do PEC E-SUS em 27/02/2028 (período de análise Jan-</a:t>
            </a:r>
            <a:r>
              <a:rPr lang="pt-BR" sz="700" dirty="0" err="1"/>
              <a:t>Fev</a:t>
            </a:r>
            <a:r>
              <a:rPr lang="pt-BR" sz="700" dirty="0"/>
              <a:t> 2025)</a:t>
            </a:r>
          </a:p>
          <a:p>
            <a:r>
              <a:rPr lang="pt-BR" sz="700" dirty="0"/>
              <a:t>Expectativa de atendimentos para 2025 considerando a produtividade apresentada no segundo sementes de 2024</a:t>
            </a:r>
          </a:p>
        </p:txBody>
      </p:sp>
      <p:sp>
        <p:nvSpPr>
          <p:cNvPr id="62" name="Fluxograma: Atraso 61">
            <a:extLst>
              <a:ext uri="{FF2B5EF4-FFF2-40B4-BE49-F238E27FC236}">
                <a16:creationId xmlns:a16="http://schemas.microsoft.com/office/drawing/2014/main" id="{46D29CA5-C48C-A545-E973-B08A8B1ED687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4" name="Imagem 63" descr="Ícone&#10;&#10;O conteúdo gerado por IA pode estar incorreto.">
            <a:extLst>
              <a:ext uri="{FF2B5EF4-FFF2-40B4-BE49-F238E27FC236}">
                <a16:creationId xmlns:a16="http://schemas.microsoft.com/office/drawing/2014/main" id="{9CF41DFB-CB53-B209-8C49-56BF138D55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70" name="Imagem 69" descr="Ícone&#10;&#10;O conteúdo gerado por IA pode estar incorreto.">
            <a:extLst>
              <a:ext uri="{FF2B5EF4-FFF2-40B4-BE49-F238E27FC236}">
                <a16:creationId xmlns:a16="http://schemas.microsoft.com/office/drawing/2014/main" id="{21FFA024-C2A8-D9FC-C9E6-690901226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463" y="443593"/>
            <a:ext cx="636437" cy="44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062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94BC6-3B9B-7DDF-F477-8207DBF5E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34F8042-9669-6F26-6D01-CE65B6DE7DA8}"/>
              </a:ext>
            </a:extLst>
          </p:cNvPr>
          <p:cNvSpPr/>
          <p:nvPr/>
        </p:nvSpPr>
        <p:spPr>
          <a:xfrm>
            <a:off x="354293" y="1593129"/>
            <a:ext cx="11523480" cy="4430599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E64AA525-4654-35FE-F597-D38F032AAFF4}"/>
              </a:ext>
            </a:extLst>
          </p:cNvPr>
          <p:cNvSpPr/>
          <p:nvPr/>
        </p:nvSpPr>
        <p:spPr>
          <a:xfrm>
            <a:off x="7860156" y="1670340"/>
            <a:ext cx="3911359" cy="4247286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F4F84985-B82F-A507-6B69-5F4BCF9451B4}"/>
              </a:ext>
            </a:extLst>
          </p:cNvPr>
          <p:cNvSpPr txBox="1"/>
          <p:nvPr/>
        </p:nvSpPr>
        <p:spPr>
          <a:xfrm>
            <a:off x="7956282" y="1919797"/>
            <a:ext cx="3719105" cy="3485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indent="449580" algn="just">
              <a:lnSpc>
                <a:spcPct val="150000"/>
              </a:lnSpc>
            </a:pPr>
            <a:r>
              <a:rPr lang="pt-P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</a:t>
            </a:r>
            <a:r>
              <a:rPr lang="pt-P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2021 houve um avanço mais substancial, com um aumento de aproximadamente 49% em relação a 2020, elevando o total para 36.069 atendimentos. </a:t>
            </a:r>
          </a:p>
          <a:p>
            <a:pPr indent="449580" algn="just">
              <a:lnSpc>
                <a:spcPct val="150000"/>
              </a:lnSpc>
            </a:pPr>
            <a:r>
              <a:rPr lang="pt-P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ano seguinte, 2022, observou um aumento ainda mais significativo nos atendimentos odontológicos, com um crescimento de cerca de 71% em comparação com 2021, totalizando 61.732 atendimentos. Este crescimento pode indicar uma recuperação dos serviços pós-pandemia e uma resposta às demandas reprimidas que se acumularam no ano anterior.</a:t>
            </a:r>
            <a:endParaRPr lang="pt-BR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449580" algn="just">
              <a:lnSpc>
                <a:spcPct val="150000"/>
              </a:lnSpc>
            </a:pPr>
            <a:r>
              <a:rPr lang="pt-P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 2023, </a:t>
            </a:r>
            <a:r>
              <a:rPr lang="pt-PT" sz="1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observa-se uma taxa de crescimento</a:t>
            </a:r>
            <a:r>
              <a:rPr lang="pt-PT" sz="1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de 15% em comparação com o total de atendimentos em 2022. </a:t>
            </a:r>
            <a:endParaRPr lang="pt-BR" sz="11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4FDAE5A-3944-C273-4C46-499A47BA7E3C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4853879B-F8A2-8BC9-6CFA-50A653991ECA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2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D8A17490-CECC-39D0-98C2-FB4840AC04B7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Atendimento de Odontologia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F616B009-07B9-F770-045F-88B3FA4062DE}"/>
              </a:ext>
            </a:extLst>
          </p:cNvPr>
          <p:cNvGrpSpPr/>
          <p:nvPr/>
        </p:nvGrpSpPr>
        <p:grpSpPr>
          <a:xfrm>
            <a:off x="533400" y="2688031"/>
            <a:ext cx="6429081" cy="2619601"/>
            <a:chOff x="4694548" y="2355223"/>
            <a:chExt cx="6429081" cy="2619601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3FEEF7BF-B576-142B-191F-B8C4A2C94CD3}"/>
                </a:ext>
              </a:extLst>
            </p:cNvPr>
            <p:cNvSpPr/>
            <p:nvPr/>
          </p:nvSpPr>
          <p:spPr>
            <a:xfrm>
              <a:off x="4930219" y="3959368"/>
              <a:ext cx="443059" cy="748021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D1D395E0-BAB6-402D-1ACA-8B8A351AE668}"/>
                </a:ext>
              </a:extLst>
            </p:cNvPr>
            <p:cNvSpPr/>
            <p:nvPr/>
          </p:nvSpPr>
          <p:spPr>
            <a:xfrm>
              <a:off x="5709501" y="3917185"/>
              <a:ext cx="443059" cy="809058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D7B7E763-9188-8781-C6E4-BE2ED70A76FC}"/>
                </a:ext>
              </a:extLst>
            </p:cNvPr>
            <p:cNvSpPr/>
            <p:nvPr/>
          </p:nvSpPr>
          <p:spPr>
            <a:xfrm>
              <a:off x="6495067" y="3597166"/>
              <a:ext cx="443059" cy="113850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7B47D6F-47A7-FC53-6886-2872FC83B622}"/>
                </a:ext>
              </a:extLst>
            </p:cNvPr>
            <p:cNvSpPr/>
            <p:nvPr/>
          </p:nvSpPr>
          <p:spPr>
            <a:xfrm>
              <a:off x="7280633" y="3129699"/>
              <a:ext cx="443059" cy="1605971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2D14DC1-52BA-6E36-8785-C84765C37B4B}"/>
                </a:ext>
              </a:extLst>
            </p:cNvPr>
            <p:cNvSpPr/>
            <p:nvPr/>
          </p:nvSpPr>
          <p:spPr>
            <a:xfrm>
              <a:off x="8066199" y="2960016"/>
              <a:ext cx="443059" cy="177565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0412B1C8-9B8A-261D-41E3-C61439EA8280}"/>
                </a:ext>
              </a:extLst>
            </p:cNvPr>
            <p:cNvSpPr/>
            <p:nvPr/>
          </p:nvSpPr>
          <p:spPr>
            <a:xfrm>
              <a:off x="8851765" y="3367058"/>
              <a:ext cx="443059" cy="1368611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DE8AEFBB-4966-9DDD-09E4-F309A3739781}"/>
                </a:ext>
              </a:extLst>
            </p:cNvPr>
            <p:cNvSpPr/>
            <p:nvPr/>
          </p:nvSpPr>
          <p:spPr>
            <a:xfrm>
              <a:off x="9637331" y="4515438"/>
              <a:ext cx="443059" cy="220231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FAAE2CCE-48CB-7481-A881-D389A1900ED2}"/>
                </a:ext>
              </a:extLst>
            </p:cNvPr>
            <p:cNvSpPr/>
            <p:nvPr/>
          </p:nvSpPr>
          <p:spPr>
            <a:xfrm>
              <a:off x="10201367" y="2557774"/>
              <a:ext cx="443059" cy="2163452"/>
            </a:xfrm>
            <a:prstGeom prst="rect">
              <a:avLst/>
            </a:prstGeom>
            <a:solidFill>
              <a:srgbClr val="60A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5BD38127-63C3-A401-9E5E-2046FEB4AB00}"/>
                </a:ext>
              </a:extLst>
            </p:cNvPr>
            <p:cNvCxnSpPr>
              <a:cxnSpLocks/>
            </p:cNvCxnSpPr>
            <p:nvPr/>
          </p:nvCxnSpPr>
          <p:spPr>
            <a:xfrm>
              <a:off x="4694548" y="4707389"/>
              <a:ext cx="6429081" cy="28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067533E2-7EEC-7809-44E2-26D810D396D8}"/>
                </a:ext>
              </a:extLst>
            </p:cNvPr>
            <p:cNvSpPr txBox="1"/>
            <p:nvPr/>
          </p:nvSpPr>
          <p:spPr>
            <a:xfrm>
              <a:off x="4897421" y="3737401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24.097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8779562C-5028-1CBB-4058-01855A664EFD}"/>
                </a:ext>
              </a:extLst>
            </p:cNvPr>
            <p:cNvSpPr txBox="1"/>
            <p:nvPr/>
          </p:nvSpPr>
          <p:spPr>
            <a:xfrm>
              <a:off x="5686031" y="3682371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24.290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1A02B8BD-A321-3F97-5449-84C2D5883726}"/>
                </a:ext>
              </a:extLst>
            </p:cNvPr>
            <p:cNvSpPr txBox="1"/>
            <p:nvPr/>
          </p:nvSpPr>
          <p:spPr>
            <a:xfrm>
              <a:off x="6462072" y="3191161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36.069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12BDCFD-0C97-E4E8-3762-635856026A6D}"/>
                </a:ext>
              </a:extLst>
            </p:cNvPr>
            <p:cNvSpPr txBox="1"/>
            <p:nvPr/>
          </p:nvSpPr>
          <p:spPr>
            <a:xfrm>
              <a:off x="7225655" y="2898866"/>
              <a:ext cx="6300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61.732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CC5CE4D-F559-81F7-6594-BDBBC515EF8B}"/>
                </a:ext>
              </a:extLst>
            </p:cNvPr>
            <p:cNvSpPr txBox="1"/>
            <p:nvPr/>
          </p:nvSpPr>
          <p:spPr>
            <a:xfrm>
              <a:off x="8019070" y="2739606"/>
              <a:ext cx="630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70.947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DB777A40-D952-3063-3BFA-EFD01E8E1601}"/>
                </a:ext>
              </a:extLst>
            </p:cNvPr>
            <p:cNvSpPr txBox="1"/>
            <p:nvPr/>
          </p:nvSpPr>
          <p:spPr>
            <a:xfrm>
              <a:off x="9612186" y="4284605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17.094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A6B52BF7-A55A-3D9F-E5B4-DCFE06B68903}"/>
                </a:ext>
              </a:extLst>
            </p:cNvPr>
            <p:cNvSpPr txBox="1"/>
            <p:nvPr/>
          </p:nvSpPr>
          <p:spPr>
            <a:xfrm>
              <a:off x="10163731" y="2355223"/>
              <a:ext cx="606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60A500"/>
                  </a:solidFill>
                </a:rPr>
                <a:t>85.000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C43E4765-A935-B6EB-D2BF-A3F896568F35}"/>
                </a:ext>
              </a:extLst>
            </p:cNvPr>
            <p:cNvCxnSpPr>
              <a:cxnSpLocks/>
              <a:endCxn id="45" idx="2"/>
            </p:cNvCxnSpPr>
            <p:nvPr/>
          </p:nvCxnSpPr>
          <p:spPr>
            <a:xfrm flipV="1">
              <a:off x="5373278" y="3931998"/>
              <a:ext cx="710855" cy="45549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D91966B1-9646-2B7F-FB5C-E34CB127DA6E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V="1">
              <a:off x="6095994" y="3604173"/>
              <a:ext cx="838991" cy="356277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FC00AB83-141F-5FC7-5EC5-23F3FD31FFF3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 flipV="1">
              <a:off x="6901988" y="3129698"/>
              <a:ext cx="821704" cy="50292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E06B4030-3924-BE63-6994-FBA173E87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410" y="2970438"/>
              <a:ext cx="788707" cy="15926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F5ECBC9A-28CA-7F76-448D-E73A14879740}"/>
                </a:ext>
              </a:extLst>
            </p:cNvPr>
            <p:cNvCxnSpPr>
              <a:cxnSpLocks/>
            </p:cNvCxnSpPr>
            <p:nvPr/>
          </p:nvCxnSpPr>
          <p:spPr>
            <a:xfrm>
              <a:off x="8499835" y="2970438"/>
              <a:ext cx="782425" cy="40323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EC9A0F5D-F8BE-7F35-5AF2-9CB1D18200EB}"/>
                </a:ext>
              </a:extLst>
            </p:cNvPr>
            <p:cNvCxnSpPr>
              <a:cxnSpLocks/>
            </p:cNvCxnSpPr>
            <p:nvPr/>
          </p:nvCxnSpPr>
          <p:spPr>
            <a:xfrm>
              <a:off x="9294824" y="3381161"/>
              <a:ext cx="776143" cy="113427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75B00587-59DA-FD38-761E-7F6D2E64A16F}"/>
                </a:ext>
              </a:extLst>
            </p:cNvPr>
            <p:cNvSpPr/>
            <p:nvPr/>
          </p:nvSpPr>
          <p:spPr>
            <a:xfrm>
              <a:off x="5323358" y="3934129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DB81B7FF-A210-CF47-D6F1-0859EE74B6AB}"/>
                </a:ext>
              </a:extLst>
            </p:cNvPr>
            <p:cNvSpPr/>
            <p:nvPr/>
          </p:nvSpPr>
          <p:spPr>
            <a:xfrm>
              <a:off x="6084133" y="3891759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B68E2BAC-263F-AA8A-58D2-FD31126E8772}"/>
                </a:ext>
              </a:extLst>
            </p:cNvPr>
            <p:cNvSpPr/>
            <p:nvPr/>
          </p:nvSpPr>
          <p:spPr>
            <a:xfrm>
              <a:off x="6890127" y="3563933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C3BA2099-3B97-0091-CC18-3E5D1AD01F90}"/>
                </a:ext>
              </a:extLst>
            </p:cNvPr>
            <p:cNvSpPr/>
            <p:nvPr/>
          </p:nvSpPr>
          <p:spPr>
            <a:xfrm>
              <a:off x="7676913" y="3099881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E3619EBE-1152-7D15-5F78-8346D10821B4}"/>
                </a:ext>
              </a:extLst>
            </p:cNvPr>
            <p:cNvSpPr/>
            <p:nvPr/>
          </p:nvSpPr>
          <p:spPr>
            <a:xfrm>
              <a:off x="8465621" y="2925287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luxograma: Conector 48">
              <a:extLst>
                <a:ext uri="{FF2B5EF4-FFF2-40B4-BE49-F238E27FC236}">
                  <a16:creationId xmlns:a16="http://schemas.microsoft.com/office/drawing/2014/main" id="{7C1A65D2-6B6D-4531-2FFD-C985AF3EA13F}"/>
                </a:ext>
              </a:extLst>
            </p:cNvPr>
            <p:cNvSpPr/>
            <p:nvPr/>
          </p:nvSpPr>
          <p:spPr>
            <a:xfrm>
              <a:off x="9246301" y="3336842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4ACE8E5F-7862-585B-6E3E-842EFDC1C452}"/>
                </a:ext>
              </a:extLst>
            </p:cNvPr>
            <p:cNvSpPr/>
            <p:nvPr/>
          </p:nvSpPr>
          <p:spPr>
            <a:xfrm>
              <a:off x="10019819" y="4475199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E3F707E8-6023-E727-AEF8-94599720BDB6}"/>
                </a:ext>
              </a:extLst>
            </p:cNvPr>
            <p:cNvSpPr txBox="1"/>
            <p:nvPr/>
          </p:nvSpPr>
          <p:spPr>
            <a:xfrm>
              <a:off x="4921943" y="4709728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2019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125E899E-FFB2-7D6A-77F3-7262F71EC8EC}"/>
                </a:ext>
              </a:extLst>
            </p:cNvPr>
            <p:cNvSpPr txBox="1"/>
            <p:nvPr/>
          </p:nvSpPr>
          <p:spPr>
            <a:xfrm>
              <a:off x="5700302" y="4730246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2020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44C43BA1-146E-C30E-3313-DA7CDFDE87E3}"/>
                </a:ext>
              </a:extLst>
            </p:cNvPr>
            <p:cNvSpPr txBox="1"/>
            <p:nvPr/>
          </p:nvSpPr>
          <p:spPr>
            <a:xfrm>
              <a:off x="6492515" y="4729983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2021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12EED76C-23E3-759E-BBE2-58FF20EF4B18}"/>
                </a:ext>
              </a:extLst>
            </p:cNvPr>
            <p:cNvSpPr txBox="1"/>
            <p:nvPr/>
          </p:nvSpPr>
          <p:spPr>
            <a:xfrm>
              <a:off x="7270874" y="4729720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2022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D0A572F5-F895-BB2E-6BEB-BFE490A77091}"/>
                </a:ext>
              </a:extLst>
            </p:cNvPr>
            <p:cNvSpPr txBox="1"/>
            <p:nvPr/>
          </p:nvSpPr>
          <p:spPr>
            <a:xfrm>
              <a:off x="8056160" y="4729457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2023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2722DB34-96E8-6C29-6211-A64AC4A16CF8}"/>
                </a:ext>
              </a:extLst>
            </p:cNvPr>
            <p:cNvSpPr txBox="1"/>
            <p:nvPr/>
          </p:nvSpPr>
          <p:spPr>
            <a:xfrm>
              <a:off x="8848373" y="4729194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2024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EB6BD14-C2A4-C775-8836-BD5F1BECCF27}"/>
                </a:ext>
              </a:extLst>
            </p:cNvPr>
            <p:cNvSpPr txBox="1"/>
            <p:nvPr/>
          </p:nvSpPr>
          <p:spPr>
            <a:xfrm>
              <a:off x="9926133" y="4743992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2025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CC8DD86-1ADA-053E-248D-0269B598CCBD}"/>
                </a:ext>
              </a:extLst>
            </p:cNvPr>
            <p:cNvSpPr txBox="1"/>
            <p:nvPr/>
          </p:nvSpPr>
          <p:spPr>
            <a:xfrm rot="16200000">
              <a:off x="10006163" y="3667025"/>
              <a:ext cx="8538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solidFill>
                    <a:schemeClr val="bg1"/>
                  </a:solidFill>
                </a:rPr>
                <a:t>PROJEÇÃO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D56F949D-05C0-6D9A-95B2-F2E2B79F3E24}"/>
                </a:ext>
              </a:extLst>
            </p:cNvPr>
            <p:cNvSpPr txBox="1"/>
            <p:nvPr/>
          </p:nvSpPr>
          <p:spPr>
            <a:xfrm>
              <a:off x="8815621" y="3180662"/>
              <a:ext cx="54787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55.716</a:t>
              </a: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A05C0B4-5FFE-DAE4-F600-BBECD03B6592}"/>
              </a:ext>
            </a:extLst>
          </p:cNvPr>
          <p:cNvSpPr txBox="1"/>
          <p:nvPr/>
        </p:nvSpPr>
        <p:spPr>
          <a:xfrm>
            <a:off x="354293" y="5661527"/>
            <a:ext cx="66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Dados extraídos do PEC E-SUS em 27/02/2028 (período de análise Jan-</a:t>
            </a:r>
            <a:r>
              <a:rPr lang="pt-BR" sz="700" dirty="0" err="1"/>
              <a:t>Fev</a:t>
            </a:r>
            <a:r>
              <a:rPr lang="pt-BR" sz="700" dirty="0"/>
              <a:t> 2025)</a:t>
            </a:r>
          </a:p>
          <a:p>
            <a:r>
              <a:rPr lang="pt-BR" sz="700" dirty="0"/>
              <a:t>Expectativa de atendimentos para 2025 considerando a produtividade apresentada no segundo sementes de 2024</a:t>
            </a:r>
          </a:p>
        </p:txBody>
      </p:sp>
      <p:sp>
        <p:nvSpPr>
          <p:cNvPr id="39" name="Fluxograma: Atraso 38">
            <a:extLst>
              <a:ext uri="{FF2B5EF4-FFF2-40B4-BE49-F238E27FC236}">
                <a16:creationId xmlns:a16="http://schemas.microsoft.com/office/drawing/2014/main" id="{1D762F2E-76B5-87CB-36E7-F2777DDF3EE1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 descr="Ícone&#10;&#10;O conteúdo gerado por IA pode estar incorreto.">
            <a:extLst>
              <a:ext uri="{FF2B5EF4-FFF2-40B4-BE49-F238E27FC236}">
                <a16:creationId xmlns:a16="http://schemas.microsoft.com/office/drawing/2014/main" id="{9B62F939-5FD1-0E20-2DB3-8F5F4E6C0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61" name="Imagem 60" descr="Logotipo&#10;&#10;O conteúdo gerado por IA pode estar incorreto.">
            <a:extLst>
              <a:ext uri="{FF2B5EF4-FFF2-40B4-BE49-F238E27FC236}">
                <a16:creationId xmlns:a16="http://schemas.microsoft.com/office/drawing/2014/main" id="{0DF22405-A62D-7366-11AD-B05A03DFE6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5025" y="350746"/>
            <a:ext cx="644936" cy="62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52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D45C1A-3908-0C89-DF4D-464A49DFE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05C34A23-7348-D14E-4EB4-4A2A37C12055}"/>
              </a:ext>
            </a:extLst>
          </p:cNvPr>
          <p:cNvSpPr/>
          <p:nvPr/>
        </p:nvSpPr>
        <p:spPr>
          <a:xfrm>
            <a:off x="354293" y="1593129"/>
            <a:ext cx="11523480" cy="4430599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8193CD88-5CAA-26EC-948D-3CA399BA79D5}"/>
              </a:ext>
            </a:extLst>
          </p:cNvPr>
          <p:cNvSpPr/>
          <p:nvPr/>
        </p:nvSpPr>
        <p:spPr>
          <a:xfrm>
            <a:off x="533399" y="1670340"/>
            <a:ext cx="3911359" cy="4247286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C309ACD0-D1CF-2610-1B48-CFAD153C2105}"/>
              </a:ext>
            </a:extLst>
          </p:cNvPr>
          <p:cNvSpPr txBox="1"/>
          <p:nvPr/>
        </p:nvSpPr>
        <p:spPr>
          <a:xfrm>
            <a:off x="612741" y="1670340"/>
            <a:ext cx="3719105" cy="3031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Analisando o período de 2019 a 2024, os </a:t>
            </a:r>
            <a:r>
              <a:rPr lang="pt-BR" sz="1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Atendimentos Médicos </a:t>
            </a:r>
            <a:r>
              <a:rPr lang="pt-BR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 Unidades de Saúde da Família vinculadas experimentaram um aumento expressivo, traduzindo-se em uma evolução de </a:t>
            </a:r>
            <a:r>
              <a:rPr lang="pt-BR" sz="1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454%.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Clr>
                <a:schemeClr val="dk1"/>
              </a:buClr>
              <a:buSzPts val="1100"/>
            </a:pPr>
            <a:r>
              <a:rPr lang="pt-PT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modelo de ensino e serviço implementado pelo Projeto alcançou uma maturidade que ressalta uma correlação positiva entre o volume de atendimentos realizados por residentes e preceptores e as oportunidades de aprendizado prático, assim como a consolidação de laços com a comunidade local. </a:t>
            </a:r>
            <a:endParaRPr lang="pt-BR" sz="1100" dirty="0">
              <a:solidFill>
                <a:srgbClr val="59595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53797165-1DB0-12CF-0159-ED274D398EB7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E47B887-7A26-119E-E7F0-D2346E730E24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3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C9549B91-9904-B11E-BD00-CCFF6EC8C6F8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Atendimento Médico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FFC670E7-356D-63D9-A216-FFDD30EB53AE}"/>
              </a:ext>
            </a:extLst>
          </p:cNvPr>
          <p:cNvSpPr/>
          <p:nvPr/>
        </p:nvSpPr>
        <p:spPr>
          <a:xfrm>
            <a:off x="4930219" y="4416251"/>
            <a:ext cx="443059" cy="291138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45A62ABA-4325-F596-7262-17208CC86F4C}"/>
              </a:ext>
            </a:extLst>
          </p:cNvPr>
          <p:cNvSpPr/>
          <p:nvPr/>
        </p:nvSpPr>
        <p:spPr>
          <a:xfrm>
            <a:off x="5709501" y="4108405"/>
            <a:ext cx="443059" cy="617838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59B0801A-0BE0-2913-DC25-4277E021A816}"/>
              </a:ext>
            </a:extLst>
          </p:cNvPr>
          <p:cNvSpPr/>
          <p:nvPr/>
        </p:nvSpPr>
        <p:spPr>
          <a:xfrm>
            <a:off x="6495067" y="3775196"/>
            <a:ext cx="443059" cy="960474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AF84D0B-F09B-3785-4E12-EB130D09868A}"/>
              </a:ext>
            </a:extLst>
          </p:cNvPr>
          <p:cNvSpPr/>
          <p:nvPr/>
        </p:nvSpPr>
        <p:spPr>
          <a:xfrm>
            <a:off x="7280633" y="3429000"/>
            <a:ext cx="443059" cy="1306670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7F77CC8-33FC-6B4B-3837-AFCBBC2A7102}"/>
              </a:ext>
            </a:extLst>
          </p:cNvPr>
          <p:cNvSpPr/>
          <p:nvPr/>
        </p:nvSpPr>
        <p:spPr>
          <a:xfrm>
            <a:off x="8066199" y="3077336"/>
            <a:ext cx="443059" cy="1658334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112EA9AD-317D-B672-2408-6DABDD40A58F}"/>
              </a:ext>
            </a:extLst>
          </p:cNvPr>
          <p:cNvSpPr/>
          <p:nvPr/>
        </p:nvSpPr>
        <p:spPr>
          <a:xfrm>
            <a:off x="8851765" y="3002076"/>
            <a:ext cx="443059" cy="1733593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793F2EF9-EC04-010E-6BD8-DF394A7F5636}"/>
              </a:ext>
            </a:extLst>
          </p:cNvPr>
          <p:cNvSpPr/>
          <p:nvPr/>
        </p:nvSpPr>
        <p:spPr>
          <a:xfrm>
            <a:off x="9637331" y="4515438"/>
            <a:ext cx="443059" cy="220231"/>
          </a:xfrm>
          <a:prstGeom prst="rect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41D138EA-E168-0EA6-3E3E-6868DA6051C4}"/>
              </a:ext>
            </a:extLst>
          </p:cNvPr>
          <p:cNvSpPr/>
          <p:nvPr/>
        </p:nvSpPr>
        <p:spPr>
          <a:xfrm>
            <a:off x="10201367" y="2603231"/>
            <a:ext cx="443059" cy="2117994"/>
          </a:xfrm>
          <a:prstGeom prst="rect">
            <a:avLst/>
          </a:prstGeom>
          <a:solidFill>
            <a:srgbClr val="60A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F1FF14C7-69CF-62B1-76F9-7523FAF36ADB}"/>
              </a:ext>
            </a:extLst>
          </p:cNvPr>
          <p:cNvCxnSpPr>
            <a:cxnSpLocks/>
          </p:cNvCxnSpPr>
          <p:nvPr/>
        </p:nvCxnSpPr>
        <p:spPr>
          <a:xfrm>
            <a:off x="4694548" y="4707389"/>
            <a:ext cx="6429081" cy="282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9F4758D6-C9DF-BE90-BDB0-681E43982206}"/>
              </a:ext>
            </a:extLst>
          </p:cNvPr>
          <p:cNvSpPr txBox="1"/>
          <p:nvPr/>
        </p:nvSpPr>
        <p:spPr>
          <a:xfrm>
            <a:off x="4903260" y="4204859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52.421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334976B-B685-3A52-5367-8CB4AB3368F6}"/>
              </a:ext>
            </a:extLst>
          </p:cNvPr>
          <p:cNvSpPr txBox="1"/>
          <p:nvPr/>
        </p:nvSpPr>
        <p:spPr>
          <a:xfrm>
            <a:off x="5696934" y="3914486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95.074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A59AE30-2C19-3DA2-4CF8-07A7A237F60B}"/>
              </a:ext>
            </a:extLst>
          </p:cNvPr>
          <p:cNvSpPr txBox="1"/>
          <p:nvPr/>
        </p:nvSpPr>
        <p:spPr>
          <a:xfrm>
            <a:off x="6445759" y="3578223"/>
            <a:ext cx="55775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152.248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0EAA71F-8345-A71C-810F-90C949F7524B}"/>
              </a:ext>
            </a:extLst>
          </p:cNvPr>
          <p:cNvSpPr txBox="1"/>
          <p:nvPr/>
        </p:nvSpPr>
        <p:spPr>
          <a:xfrm>
            <a:off x="7226433" y="3245954"/>
            <a:ext cx="6300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229.845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9D1EC0A5-60F6-6557-FD99-41B459DEB4E6}"/>
              </a:ext>
            </a:extLst>
          </p:cNvPr>
          <p:cNvSpPr txBox="1"/>
          <p:nvPr/>
        </p:nvSpPr>
        <p:spPr>
          <a:xfrm>
            <a:off x="8019069" y="2877090"/>
            <a:ext cx="6300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290.895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16658BC-DD14-744F-5194-2DB88A8A64FB}"/>
              </a:ext>
            </a:extLst>
          </p:cNvPr>
          <p:cNvSpPr txBox="1"/>
          <p:nvPr/>
        </p:nvSpPr>
        <p:spPr>
          <a:xfrm>
            <a:off x="8810133" y="2790054"/>
            <a:ext cx="626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293.537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8B63C853-F231-B207-B6B9-AE426AA69860}"/>
              </a:ext>
            </a:extLst>
          </p:cNvPr>
          <p:cNvSpPr txBox="1"/>
          <p:nvPr/>
        </p:nvSpPr>
        <p:spPr>
          <a:xfrm>
            <a:off x="9612186" y="4284605"/>
            <a:ext cx="5090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17.094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8909451C-A840-0341-2E3D-961E68FB90FF}"/>
              </a:ext>
            </a:extLst>
          </p:cNvPr>
          <p:cNvSpPr txBox="1"/>
          <p:nvPr/>
        </p:nvSpPr>
        <p:spPr>
          <a:xfrm>
            <a:off x="10154304" y="2387379"/>
            <a:ext cx="60646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60A500"/>
                </a:solidFill>
              </a:rPr>
              <a:t>350.000</a:t>
            </a:r>
          </a:p>
        </p:txBody>
      </p: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17E6645D-A5E5-FCD3-7501-0D05BBCDEF22}"/>
              </a:ext>
            </a:extLst>
          </p:cNvPr>
          <p:cNvCxnSpPr>
            <a:cxnSpLocks/>
          </p:cNvCxnSpPr>
          <p:nvPr/>
        </p:nvCxnSpPr>
        <p:spPr>
          <a:xfrm flipV="1">
            <a:off x="5354427" y="4121301"/>
            <a:ext cx="786174" cy="314390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BD3B739B-9438-2401-166B-2427A2D2F6EA}"/>
              </a:ext>
            </a:extLst>
          </p:cNvPr>
          <p:cNvCxnSpPr>
            <a:cxnSpLocks/>
          </p:cNvCxnSpPr>
          <p:nvPr/>
        </p:nvCxnSpPr>
        <p:spPr>
          <a:xfrm flipV="1">
            <a:off x="6140601" y="3775196"/>
            <a:ext cx="784493" cy="354259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Conector reto 34">
            <a:extLst>
              <a:ext uri="{FF2B5EF4-FFF2-40B4-BE49-F238E27FC236}">
                <a16:creationId xmlns:a16="http://schemas.microsoft.com/office/drawing/2014/main" id="{2C4092D1-7AEA-BE61-29B1-E11DD0ADCB49}"/>
              </a:ext>
            </a:extLst>
          </p:cNvPr>
          <p:cNvCxnSpPr>
            <a:cxnSpLocks/>
          </p:cNvCxnSpPr>
          <p:nvPr/>
        </p:nvCxnSpPr>
        <p:spPr>
          <a:xfrm flipV="1">
            <a:off x="6925094" y="3440270"/>
            <a:ext cx="792316" cy="334926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3BD1225B-77EF-F424-1321-0F7A0CE185DB}"/>
              </a:ext>
            </a:extLst>
          </p:cNvPr>
          <p:cNvCxnSpPr>
            <a:cxnSpLocks/>
          </p:cNvCxnSpPr>
          <p:nvPr/>
        </p:nvCxnSpPr>
        <p:spPr>
          <a:xfrm flipV="1">
            <a:off x="7717410" y="3093962"/>
            <a:ext cx="776143" cy="346307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B30ABA26-4D87-2E99-C427-C94C5E0F1248}"/>
              </a:ext>
            </a:extLst>
          </p:cNvPr>
          <p:cNvCxnSpPr>
            <a:cxnSpLocks/>
          </p:cNvCxnSpPr>
          <p:nvPr/>
        </p:nvCxnSpPr>
        <p:spPr>
          <a:xfrm flipV="1">
            <a:off x="8493553" y="3020886"/>
            <a:ext cx="801271" cy="73075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EE5D69A0-E0EF-8B44-E7AC-51CE140977E6}"/>
              </a:ext>
            </a:extLst>
          </p:cNvPr>
          <p:cNvCxnSpPr>
            <a:cxnSpLocks/>
          </p:cNvCxnSpPr>
          <p:nvPr/>
        </p:nvCxnSpPr>
        <p:spPr>
          <a:xfrm>
            <a:off x="9291683" y="3014576"/>
            <a:ext cx="779284" cy="1500861"/>
          </a:xfrm>
          <a:prstGeom prst="line">
            <a:avLst/>
          </a:prstGeom>
          <a:ln w="19050"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4" name="Fluxograma: Conector 43">
            <a:extLst>
              <a:ext uri="{FF2B5EF4-FFF2-40B4-BE49-F238E27FC236}">
                <a16:creationId xmlns:a16="http://schemas.microsoft.com/office/drawing/2014/main" id="{92453EEE-1670-541D-5E6A-AD1FFD5C955C}"/>
              </a:ext>
            </a:extLst>
          </p:cNvPr>
          <p:cNvSpPr/>
          <p:nvPr/>
        </p:nvSpPr>
        <p:spPr>
          <a:xfrm>
            <a:off x="5323358" y="4386546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Fluxograma: Conector 44">
            <a:extLst>
              <a:ext uri="{FF2B5EF4-FFF2-40B4-BE49-F238E27FC236}">
                <a16:creationId xmlns:a16="http://schemas.microsoft.com/office/drawing/2014/main" id="{C74B29DE-C4FA-5910-E590-75CAEA0F8247}"/>
              </a:ext>
            </a:extLst>
          </p:cNvPr>
          <p:cNvSpPr/>
          <p:nvPr/>
        </p:nvSpPr>
        <p:spPr>
          <a:xfrm>
            <a:off x="6103340" y="4076648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6" name="Fluxograma: Conector 45">
            <a:extLst>
              <a:ext uri="{FF2B5EF4-FFF2-40B4-BE49-F238E27FC236}">
                <a16:creationId xmlns:a16="http://schemas.microsoft.com/office/drawing/2014/main" id="{364CF981-282F-1D52-50FD-00CEAF1D29A5}"/>
              </a:ext>
            </a:extLst>
          </p:cNvPr>
          <p:cNvSpPr/>
          <p:nvPr/>
        </p:nvSpPr>
        <p:spPr>
          <a:xfrm>
            <a:off x="6888906" y="3744624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7" name="Fluxograma: Conector 46">
            <a:extLst>
              <a:ext uri="{FF2B5EF4-FFF2-40B4-BE49-F238E27FC236}">
                <a16:creationId xmlns:a16="http://schemas.microsoft.com/office/drawing/2014/main" id="{06DC90E4-4F8A-E227-C2A4-5E13EE9E383C}"/>
              </a:ext>
            </a:extLst>
          </p:cNvPr>
          <p:cNvSpPr/>
          <p:nvPr/>
        </p:nvSpPr>
        <p:spPr>
          <a:xfrm>
            <a:off x="7676913" y="3396308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8" name="Fluxograma: Conector 47">
            <a:extLst>
              <a:ext uri="{FF2B5EF4-FFF2-40B4-BE49-F238E27FC236}">
                <a16:creationId xmlns:a16="http://schemas.microsoft.com/office/drawing/2014/main" id="{1BBA4C84-9FA4-63FD-355A-0E1BA45CABC0}"/>
              </a:ext>
            </a:extLst>
          </p:cNvPr>
          <p:cNvSpPr/>
          <p:nvPr/>
        </p:nvSpPr>
        <p:spPr>
          <a:xfrm>
            <a:off x="8460597" y="3045865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9" name="Fluxograma: Conector 48">
            <a:extLst>
              <a:ext uri="{FF2B5EF4-FFF2-40B4-BE49-F238E27FC236}">
                <a16:creationId xmlns:a16="http://schemas.microsoft.com/office/drawing/2014/main" id="{E66FB9F6-E8CB-1C6C-95EB-DF21543B73C5}"/>
              </a:ext>
            </a:extLst>
          </p:cNvPr>
          <p:cNvSpPr/>
          <p:nvPr/>
        </p:nvSpPr>
        <p:spPr>
          <a:xfrm>
            <a:off x="9241416" y="2967067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0" name="Fluxograma: Conector 49">
            <a:extLst>
              <a:ext uri="{FF2B5EF4-FFF2-40B4-BE49-F238E27FC236}">
                <a16:creationId xmlns:a16="http://schemas.microsoft.com/office/drawing/2014/main" id="{A42075D4-1C3E-3C24-9EA4-1E73DAC5B4E6}"/>
              </a:ext>
            </a:extLst>
          </p:cNvPr>
          <p:cNvSpPr/>
          <p:nvPr/>
        </p:nvSpPr>
        <p:spPr>
          <a:xfrm>
            <a:off x="10019819" y="4475199"/>
            <a:ext cx="80993" cy="80477"/>
          </a:xfrm>
          <a:prstGeom prst="flowChartConnector">
            <a:avLst/>
          </a:prstGeom>
          <a:ln>
            <a:noFill/>
          </a:ln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535C591E-CCC1-3779-541D-40A4B09D31E9}"/>
              </a:ext>
            </a:extLst>
          </p:cNvPr>
          <p:cNvSpPr txBox="1"/>
          <p:nvPr/>
        </p:nvSpPr>
        <p:spPr>
          <a:xfrm>
            <a:off x="4921943" y="4709728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2019</a:t>
            </a: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7FF5F93-EA2B-AB62-B61E-2EADC62E6523}"/>
              </a:ext>
            </a:extLst>
          </p:cNvPr>
          <p:cNvSpPr txBox="1"/>
          <p:nvPr/>
        </p:nvSpPr>
        <p:spPr>
          <a:xfrm>
            <a:off x="5700302" y="4730246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2020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9FDEE62-DDEE-2AD1-58EE-D973579CD554}"/>
              </a:ext>
            </a:extLst>
          </p:cNvPr>
          <p:cNvSpPr txBox="1"/>
          <p:nvPr/>
        </p:nvSpPr>
        <p:spPr>
          <a:xfrm>
            <a:off x="6492515" y="4729983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2021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E4CC91FE-09A2-AD6F-275B-F3F9F435FE20}"/>
              </a:ext>
            </a:extLst>
          </p:cNvPr>
          <p:cNvSpPr txBox="1"/>
          <p:nvPr/>
        </p:nvSpPr>
        <p:spPr>
          <a:xfrm>
            <a:off x="7270874" y="4729720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2022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7DCF0B01-0B4D-D34A-BD43-E71181C211EF}"/>
              </a:ext>
            </a:extLst>
          </p:cNvPr>
          <p:cNvSpPr txBox="1"/>
          <p:nvPr/>
        </p:nvSpPr>
        <p:spPr>
          <a:xfrm>
            <a:off x="8056160" y="4729457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2023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D856B61-047E-C5FB-8849-D4C3D5259BCC}"/>
              </a:ext>
            </a:extLst>
          </p:cNvPr>
          <p:cNvSpPr txBox="1"/>
          <p:nvPr/>
        </p:nvSpPr>
        <p:spPr>
          <a:xfrm>
            <a:off x="8848373" y="4729194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2024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06BC76CA-5644-120E-F72F-C4746B5F17AB}"/>
              </a:ext>
            </a:extLst>
          </p:cNvPr>
          <p:cNvSpPr txBox="1"/>
          <p:nvPr/>
        </p:nvSpPr>
        <p:spPr>
          <a:xfrm>
            <a:off x="9926133" y="4743992"/>
            <a:ext cx="4563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dirty="0">
                <a:solidFill>
                  <a:srgbClr val="066598"/>
                </a:solidFill>
              </a:rPr>
              <a:t>2025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5AF8E431-EADC-C443-F557-29FB954837AF}"/>
              </a:ext>
            </a:extLst>
          </p:cNvPr>
          <p:cNvSpPr txBox="1"/>
          <p:nvPr/>
        </p:nvSpPr>
        <p:spPr>
          <a:xfrm rot="16200000">
            <a:off x="9990329" y="3302042"/>
            <a:ext cx="853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PROJEÇÃO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3F6E3C24-23B0-74AA-A2C9-7B4669451F1F}"/>
              </a:ext>
            </a:extLst>
          </p:cNvPr>
          <p:cNvSpPr txBox="1"/>
          <p:nvPr/>
        </p:nvSpPr>
        <p:spPr>
          <a:xfrm>
            <a:off x="4675156" y="5557298"/>
            <a:ext cx="66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Dados extraídos do PEC E-SUS em 27/02/2028 (período de análise Jan-</a:t>
            </a:r>
            <a:r>
              <a:rPr lang="pt-BR" sz="700" dirty="0" err="1"/>
              <a:t>Fev</a:t>
            </a:r>
            <a:r>
              <a:rPr lang="pt-BR" sz="700" dirty="0"/>
              <a:t> 2025)</a:t>
            </a:r>
          </a:p>
          <a:p>
            <a:r>
              <a:rPr lang="pt-BR" sz="700" dirty="0"/>
              <a:t>Expectativa de atendimentos para 2025 considerando a produtividade apresentada no segundo sementes de 2024</a:t>
            </a:r>
          </a:p>
        </p:txBody>
      </p:sp>
      <p:sp>
        <p:nvSpPr>
          <p:cNvPr id="43" name="Fluxograma: Atraso 42">
            <a:extLst>
              <a:ext uri="{FF2B5EF4-FFF2-40B4-BE49-F238E27FC236}">
                <a16:creationId xmlns:a16="http://schemas.microsoft.com/office/drawing/2014/main" id="{2784B8D0-0EBE-F547-BDED-EAB9CF662C34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 descr="Ícone&#10;&#10;O conteúdo gerado por IA pode estar incorreto.">
            <a:extLst>
              <a:ext uri="{FF2B5EF4-FFF2-40B4-BE49-F238E27FC236}">
                <a16:creationId xmlns:a16="http://schemas.microsoft.com/office/drawing/2014/main" id="{2AA2419F-86F1-B08C-2068-4A59453D3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65" name="Imagem 64" descr="Logotipo, Ícone&#10;&#10;O conteúdo gerado por IA pode estar incorreto.">
            <a:extLst>
              <a:ext uri="{FF2B5EF4-FFF2-40B4-BE49-F238E27FC236}">
                <a16:creationId xmlns:a16="http://schemas.microsoft.com/office/drawing/2014/main" id="{1F5D61C1-2C77-AB2B-65C4-BE43589BD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624" y="365361"/>
            <a:ext cx="627416" cy="55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9048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61E778-917F-E243-0B95-EA8F9886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19ABB05-1D11-BE06-2026-34853F70D13C}"/>
              </a:ext>
            </a:extLst>
          </p:cNvPr>
          <p:cNvSpPr/>
          <p:nvPr/>
        </p:nvSpPr>
        <p:spPr>
          <a:xfrm>
            <a:off x="354293" y="1593129"/>
            <a:ext cx="11523480" cy="4430599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23F1A4AD-6C1D-CF37-3F22-4411BA16E6FD}"/>
              </a:ext>
            </a:extLst>
          </p:cNvPr>
          <p:cNvSpPr/>
          <p:nvPr/>
        </p:nvSpPr>
        <p:spPr>
          <a:xfrm>
            <a:off x="7860156" y="1670340"/>
            <a:ext cx="3911359" cy="4247286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pt-BR" dirty="0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60E5F660-0BC4-0568-13B0-7EDF6DA3D069}"/>
              </a:ext>
            </a:extLst>
          </p:cNvPr>
          <p:cNvSpPr txBox="1"/>
          <p:nvPr/>
        </p:nvSpPr>
        <p:spPr>
          <a:xfrm>
            <a:off x="7991575" y="1633597"/>
            <a:ext cx="3719105" cy="4247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just">
              <a:lnSpc>
                <a:spcPct val="150000"/>
              </a:lnSpc>
              <a:buClr>
                <a:schemeClr val="dk1"/>
              </a:buClr>
              <a:buSzPts val="1100"/>
            </a:pPr>
            <a:r>
              <a:rPr lang="pt-BR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A tendência ascendente dos Procedimentos Individualizados na APS de Campo Grande nas Unidades do Projeto TEIAS/FIOCRUZ é um fenômeno que merece destaque no cenário da saúde pública. O expressivo resultado de </a:t>
            </a:r>
            <a:r>
              <a:rPr lang="pt-BR" sz="11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647% no </a:t>
            </a:r>
            <a:r>
              <a:rPr lang="pt-BR" sz="1100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período de 2019 a 2023 demonstra um incremento substancial nos cuidados individualizados, sugerindo um sistema de saúde em evolução e uma resposta adaptativa às exigências da população. </a:t>
            </a: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b="0" i="0" u="none" strike="noStrike" cap="none" dirty="0">
                <a:solidFill>
                  <a:srgbClr val="595959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	São considerados neste indicador a realização de procedimentos e/ou pequenas cirurgias, de testes rápidos, de administração de medicamentos, assim como outros procedimentos considerados na tabela do Sistema de Gerenciamento da Tabela de Procedimentos, medicamentos e OPM do SUS (tabela SIGTAP).</a:t>
            </a:r>
            <a:endParaRPr lang="pt-BR" sz="1100" b="1" i="0" u="none" strike="noStrike" cap="none" dirty="0">
              <a:solidFill>
                <a:srgbClr val="595959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49887C38-CDBC-57CA-46FF-1250B1F01090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19488F6-7D28-A129-FF2E-86C1C1721543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4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515DA243-157A-51AE-7CB2-73437CF37EFD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Procedimentos Individualizados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779D85E-E64E-4845-4714-CCAB7F2E34BC}"/>
              </a:ext>
            </a:extLst>
          </p:cNvPr>
          <p:cNvGrpSpPr/>
          <p:nvPr/>
        </p:nvGrpSpPr>
        <p:grpSpPr>
          <a:xfrm>
            <a:off x="533400" y="2255216"/>
            <a:ext cx="6429081" cy="3052416"/>
            <a:chOff x="4694548" y="1922408"/>
            <a:chExt cx="6429081" cy="3052416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5818477D-8424-38AB-D7E3-24573E63A3E6}"/>
                </a:ext>
              </a:extLst>
            </p:cNvPr>
            <p:cNvSpPr/>
            <p:nvPr/>
          </p:nvSpPr>
          <p:spPr>
            <a:xfrm>
              <a:off x="4930219" y="4453600"/>
              <a:ext cx="443059" cy="253789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45F19894-E5E9-6F0F-2ABD-3F0A6A49E564}"/>
                </a:ext>
              </a:extLst>
            </p:cNvPr>
            <p:cNvSpPr/>
            <p:nvPr/>
          </p:nvSpPr>
          <p:spPr>
            <a:xfrm>
              <a:off x="5709501" y="3917185"/>
              <a:ext cx="443059" cy="809058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B3B93571-F575-D76C-157B-6CDF96724168}"/>
                </a:ext>
              </a:extLst>
            </p:cNvPr>
            <p:cNvSpPr/>
            <p:nvPr/>
          </p:nvSpPr>
          <p:spPr>
            <a:xfrm>
              <a:off x="6495067" y="3597166"/>
              <a:ext cx="443059" cy="113850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BBC3F732-7099-A931-BE94-024425C24649}"/>
                </a:ext>
              </a:extLst>
            </p:cNvPr>
            <p:cNvSpPr/>
            <p:nvPr/>
          </p:nvSpPr>
          <p:spPr>
            <a:xfrm>
              <a:off x="7280633" y="3129699"/>
              <a:ext cx="443059" cy="1605971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ECB714FA-F2FB-9FC7-9776-EB0151C514BF}"/>
                </a:ext>
              </a:extLst>
            </p:cNvPr>
            <p:cNvSpPr/>
            <p:nvPr/>
          </p:nvSpPr>
          <p:spPr>
            <a:xfrm>
              <a:off x="8066199" y="2739606"/>
              <a:ext cx="443059" cy="199606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AC3D2641-8E0C-1508-1DC0-AB0649E2AD7D}"/>
                </a:ext>
              </a:extLst>
            </p:cNvPr>
            <p:cNvSpPr/>
            <p:nvPr/>
          </p:nvSpPr>
          <p:spPr>
            <a:xfrm>
              <a:off x="8851765" y="2603926"/>
              <a:ext cx="443059" cy="213174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A5926820-FF54-15D4-ACF0-27DB815BC8AB}"/>
                </a:ext>
              </a:extLst>
            </p:cNvPr>
            <p:cNvSpPr/>
            <p:nvPr/>
          </p:nvSpPr>
          <p:spPr>
            <a:xfrm>
              <a:off x="9637331" y="4563999"/>
              <a:ext cx="443059" cy="171670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1817D7DD-C097-31AE-4BF8-F1D255E34B76}"/>
                </a:ext>
              </a:extLst>
            </p:cNvPr>
            <p:cNvSpPr/>
            <p:nvPr/>
          </p:nvSpPr>
          <p:spPr>
            <a:xfrm>
              <a:off x="10201367" y="2153240"/>
              <a:ext cx="443059" cy="2567986"/>
            </a:xfrm>
            <a:prstGeom prst="rect">
              <a:avLst/>
            </a:prstGeom>
            <a:solidFill>
              <a:srgbClr val="60A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B35E019C-1592-7E8F-7681-4C72B55D9742}"/>
                </a:ext>
              </a:extLst>
            </p:cNvPr>
            <p:cNvCxnSpPr>
              <a:cxnSpLocks/>
            </p:cNvCxnSpPr>
            <p:nvPr/>
          </p:nvCxnSpPr>
          <p:spPr>
            <a:xfrm>
              <a:off x="4694548" y="4707389"/>
              <a:ext cx="6429081" cy="2828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1ADBC49B-7E96-60DE-3F4F-3E4D5CA5AAE7}"/>
                </a:ext>
              </a:extLst>
            </p:cNvPr>
            <p:cNvSpPr txBox="1"/>
            <p:nvPr/>
          </p:nvSpPr>
          <p:spPr>
            <a:xfrm>
              <a:off x="4896586" y="4251148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84.223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59A86456-2EEC-5ABF-AD97-B533149E5336}"/>
                </a:ext>
              </a:extLst>
            </p:cNvPr>
            <p:cNvSpPr txBox="1"/>
            <p:nvPr/>
          </p:nvSpPr>
          <p:spPr>
            <a:xfrm>
              <a:off x="5668079" y="3689380"/>
              <a:ext cx="57615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264.706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D99F46C9-5C81-756C-EC67-723472A2388F}"/>
                </a:ext>
              </a:extLst>
            </p:cNvPr>
            <p:cNvSpPr txBox="1"/>
            <p:nvPr/>
          </p:nvSpPr>
          <p:spPr>
            <a:xfrm>
              <a:off x="6450504" y="3382767"/>
              <a:ext cx="59467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347.966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4BF3DD8E-7F6B-E3CD-41B1-170383A91EE7}"/>
                </a:ext>
              </a:extLst>
            </p:cNvPr>
            <p:cNvSpPr txBox="1"/>
            <p:nvPr/>
          </p:nvSpPr>
          <p:spPr>
            <a:xfrm>
              <a:off x="7225655" y="2898866"/>
              <a:ext cx="63002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61.732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FB5A2B4-1FAE-99C5-BA4B-990E6FB9C2E6}"/>
                </a:ext>
              </a:extLst>
            </p:cNvPr>
            <p:cNvSpPr txBox="1"/>
            <p:nvPr/>
          </p:nvSpPr>
          <p:spPr>
            <a:xfrm>
              <a:off x="8016525" y="2534276"/>
              <a:ext cx="63002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629.615</a:t>
              </a:r>
            </a:p>
          </p:txBody>
        </p:sp>
        <p:sp>
          <p:nvSpPr>
            <p:cNvPr id="26" name="CaixaDeTexto 25">
              <a:extLst>
                <a:ext uri="{FF2B5EF4-FFF2-40B4-BE49-F238E27FC236}">
                  <a16:creationId xmlns:a16="http://schemas.microsoft.com/office/drawing/2014/main" id="{B42AE82F-9C8A-8486-FA20-AB7AF7348100}"/>
                </a:ext>
              </a:extLst>
            </p:cNvPr>
            <p:cNvSpPr txBox="1"/>
            <p:nvPr/>
          </p:nvSpPr>
          <p:spPr>
            <a:xfrm>
              <a:off x="8781062" y="2384452"/>
              <a:ext cx="6268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665.191</a:t>
              </a:r>
            </a:p>
          </p:txBody>
        </p:sp>
        <p:sp>
          <p:nvSpPr>
            <p:cNvPr id="28" name="CaixaDeTexto 27">
              <a:extLst>
                <a:ext uri="{FF2B5EF4-FFF2-40B4-BE49-F238E27FC236}">
                  <a16:creationId xmlns:a16="http://schemas.microsoft.com/office/drawing/2014/main" id="{C88243AD-0C6C-281C-6DE3-6708324DFD0A}"/>
                </a:ext>
              </a:extLst>
            </p:cNvPr>
            <p:cNvSpPr txBox="1"/>
            <p:nvPr/>
          </p:nvSpPr>
          <p:spPr>
            <a:xfrm>
              <a:off x="10140335" y="1922408"/>
              <a:ext cx="60646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60A500"/>
                  </a:solidFill>
                </a:rPr>
                <a:t>750.000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CC15E7BE-757C-D4D3-5F76-82344BEDFE91}"/>
                </a:ext>
              </a:extLst>
            </p:cNvPr>
            <p:cNvCxnSpPr>
              <a:cxnSpLocks/>
              <a:endCxn id="45" idx="7"/>
            </p:cNvCxnSpPr>
            <p:nvPr/>
          </p:nvCxnSpPr>
          <p:spPr>
            <a:xfrm flipV="1">
              <a:off x="5353037" y="3897195"/>
              <a:ext cx="806578" cy="571654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192307C0-11AB-2437-0894-FA3D87CA660A}"/>
                </a:ext>
              </a:extLst>
            </p:cNvPr>
            <p:cNvCxnSpPr>
              <a:cxnSpLocks/>
              <a:stCxn id="45" idx="3"/>
            </p:cNvCxnSpPr>
            <p:nvPr/>
          </p:nvCxnSpPr>
          <p:spPr>
            <a:xfrm flipV="1">
              <a:off x="6102344" y="3597823"/>
              <a:ext cx="838991" cy="356277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78E610BE-2566-4FBE-8FF7-0F7E1DFABB48}"/>
                </a:ext>
              </a:extLst>
            </p:cNvPr>
            <p:cNvCxnSpPr>
              <a:cxnSpLocks/>
              <a:stCxn id="46" idx="3"/>
            </p:cNvCxnSpPr>
            <p:nvPr/>
          </p:nvCxnSpPr>
          <p:spPr>
            <a:xfrm flipV="1">
              <a:off x="6901988" y="3129698"/>
              <a:ext cx="821704" cy="502926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3F4AFEE7-9457-7DED-EB3E-223312126F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17410" y="2747541"/>
              <a:ext cx="788707" cy="382157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0" name="Conector reto 39">
              <a:extLst>
                <a:ext uri="{FF2B5EF4-FFF2-40B4-BE49-F238E27FC236}">
                  <a16:creationId xmlns:a16="http://schemas.microsoft.com/office/drawing/2014/main" id="{84E4542A-35E6-21B1-0846-3B9A8765D6CB}"/>
                </a:ext>
              </a:extLst>
            </p:cNvPr>
            <p:cNvCxnSpPr>
              <a:cxnSpLocks/>
              <a:stCxn id="48" idx="3"/>
            </p:cNvCxnSpPr>
            <p:nvPr/>
          </p:nvCxnSpPr>
          <p:spPr>
            <a:xfrm flipV="1">
              <a:off x="8477482" y="2595058"/>
              <a:ext cx="799884" cy="176670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42" name="Conector reto 41">
              <a:extLst>
                <a:ext uri="{FF2B5EF4-FFF2-40B4-BE49-F238E27FC236}">
                  <a16:creationId xmlns:a16="http://schemas.microsoft.com/office/drawing/2014/main" id="{8817736C-02A6-4B2D-0D57-8A4F4F4F7D01}"/>
                </a:ext>
              </a:extLst>
            </p:cNvPr>
            <p:cNvCxnSpPr>
              <a:cxnSpLocks/>
              <a:stCxn id="49" idx="0"/>
              <a:endCxn id="50" idx="1"/>
            </p:cNvCxnSpPr>
            <p:nvPr/>
          </p:nvCxnSpPr>
          <p:spPr>
            <a:xfrm>
              <a:off x="9279461" y="2558794"/>
              <a:ext cx="752219" cy="1978991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3FFCDF69-4C54-F018-5377-B2D4A5C3414A}"/>
                </a:ext>
              </a:extLst>
            </p:cNvPr>
            <p:cNvSpPr/>
            <p:nvPr/>
          </p:nvSpPr>
          <p:spPr>
            <a:xfrm>
              <a:off x="5338963" y="4422900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8549504B-D8AF-312D-E4E5-BDBB69DEDF13}"/>
                </a:ext>
              </a:extLst>
            </p:cNvPr>
            <p:cNvSpPr/>
            <p:nvPr/>
          </p:nvSpPr>
          <p:spPr>
            <a:xfrm>
              <a:off x="6090483" y="3885409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B0CA707D-2171-83B5-7027-C38D6A04C25F}"/>
                </a:ext>
              </a:extLst>
            </p:cNvPr>
            <p:cNvSpPr/>
            <p:nvPr/>
          </p:nvSpPr>
          <p:spPr>
            <a:xfrm>
              <a:off x="6890127" y="3563933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C281FD3A-3740-7A89-00FF-74DD711661D6}"/>
                </a:ext>
              </a:extLst>
            </p:cNvPr>
            <p:cNvSpPr/>
            <p:nvPr/>
          </p:nvSpPr>
          <p:spPr>
            <a:xfrm>
              <a:off x="7676913" y="3099881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DD902D06-AA55-A15B-458E-765427B14853}"/>
                </a:ext>
              </a:extLst>
            </p:cNvPr>
            <p:cNvSpPr/>
            <p:nvPr/>
          </p:nvSpPr>
          <p:spPr>
            <a:xfrm>
              <a:off x="8465621" y="2703037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Fluxograma: Conector 48">
              <a:extLst>
                <a:ext uri="{FF2B5EF4-FFF2-40B4-BE49-F238E27FC236}">
                  <a16:creationId xmlns:a16="http://schemas.microsoft.com/office/drawing/2014/main" id="{2B98AB03-69AE-CFA2-072A-AD859D39A5D7}"/>
                </a:ext>
              </a:extLst>
            </p:cNvPr>
            <p:cNvSpPr/>
            <p:nvPr/>
          </p:nvSpPr>
          <p:spPr>
            <a:xfrm>
              <a:off x="9238964" y="2558794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Fluxograma: Conector 49">
              <a:extLst>
                <a:ext uri="{FF2B5EF4-FFF2-40B4-BE49-F238E27FC236}">
                  <a16:creationId xmlns:a16="http://schemas.microsoft.com/office/drawing/2014/main" id="{67D4A0DC-917F-CCF6-0B9B-E0E58845F14E}"/>
                </a:ext>
              </a:extLst>
            </p:cNvPr>
            <p:cNvSpPr/>
            <p:nvPr/>
          </p:nvSpPr>
          <p:spPr>
            <a:xfrm>
              <a:off x="10019819" y="4525999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DD9D384C-97A7-4738-73BB-1B6ABFF99C8B}"/>
                </a:ext>
              </a:extLst>
            </p:cNvPr>
            <p:cNvSpPr txBox="1"/>
            <p:nvPr/>
          </p:nvSpPr>
          <p:spPr>
            <a:xfrm>
              <a:off x="4921943" y="4709728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2019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E7D38A72-F9E3-D369-C7E6-D19226CB6E53}"/>
                </a:ext>
              </a:extLst>
            </p:cNvPr>
            <p:cNvSpPr txBox="1"/>
            <p:nvPr/>
          </p:nvSpPr>
          <p:spPr>
            <a:xfrm>
              <a:off x="5700302" y="4730246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2020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3A02C8BA-3AD7-E908-042A-0E4661F76742}"/>
                </a:ext>
              </a:extLst>
            </p:cNvPr>
            <p:cNvSpPr txBox="1"/>
            <p:nvPr/>
          </p:nvSpPr>
          <p:spPr>
            <a:xfrm>
              <a:off x="6492515" y="4729983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2021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18E2371B-6E9B-85F3-A17C-E4CD85AECC20}"/>
                </a:ext>
              </a:extLst>
            </p:cNvPr>
            <p:cNvSpPr txBox="1"/>
            <p:nvPr/>
          </p:nvSpPr>
          <p:spPr>
            <a:xfrm>
              <a:off x="7270874" y="4729720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2022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B8BAAB58-AA7F-FB09-39D9-0F18D36EF33F}"/>
                </a:ext>
              </a:extLst>
            </p:cNvPr>
            <p:cNvSpPr txBox="1"/>
            <p:nvPr/>
          </p:nvSpPr>
          <p:spPr>
            <a:xfrm>
              <a:off x="8056160" y="4729457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2023</a:t>
              </a:r>
            </a:p>
          </p:txBody>
        </p:sp>
        <p:sp>
          <p:nvSpPr>
            <p:cNvPr id="56" name="CaixaDeTexto 55">
              <a:extLst>
                <a:ext uri="{FF2B5EF4-FFF2-40B4-BE49-F238E27FC236}">
                  <a16:creationId xmlns:a16="http://schemas.microsoft.com/office/drawing/2014/main" id="{EDD8AE25-050D-0A2B-CE8B-D138E76DED2B}"/>
                </a:ext>
              </a:extLst>
            </p:cNvPr>
            <p:cNvSpPr txBox="1"/>
            <p:nvPr/>
          </p:nvSpPr>
          <p:spPr>
            <a:xfrm>
              <a:off x="8848373" y="4729194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2024</a:t>
              </a:r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C6FC3361-7B00-DF4E-90D6-46B3A59FEF42}"/>
                </a:ext>
              </a:extLst>
            </p:cNvPr>
            <p:cNvSpPr txBox="1"/>
            <p:nvPr/>
          </p:nvSpPr>
          <p:spPr>
            <a:xfrm>
              <a:off x="9926133" y="4743992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2025</a:t>
              </a:r>
            </a:p>
          </p:txBody>
        </p:sp>
        <p:sp>
          <p:nvSpPr>
            <p:cNvPr id="59" name="CaixaDeTexto 58">
              <a:extLst>
                <a:ext uri="{FF2B5EF4-FFF2-40B4-BE49-F238E27FC236}">
                  <a16:creationId xmlns:a16="http://schemas.microsoft.com/office/drawing/2014/main" id="{9E7AF4E0-F8AF-AA07-C0C6-10CA00580670}"/>
                </a:ext>
              </a:extLst>
            </p:cNvPr>
            <p:cNvSpPr txBox="1"/>
            <p:nvPr/>
          </p:nvSpPr>
          <p:spPr>
            <a:xfrm rot="16200000">
              <a:off x="9982171" y="3389993"/>
              <a:ext cx="853846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050" b="1" dirty="0">
                  <a:solidFill>
                    <a:schemeClr val="bg1"/>
                  </a:solidFill>
                </a:rPr>
                <a:t>PROJEÇÃO</a:t>
              </a:r>
            </a:p>
          </p:txBody>
        </p:sp>
        <p:sp>
          <p:nvSpPr>
            <p:cNvPr id="27" name="CaixaDeTexto 26">
              <a:extLst>
                <a:ext uri="{FF2B5EF4-FFF2-40B4-BE49-F238E27FC236}">
                  <a16:creationId xmlns:a16="http://schemas.microsoft.com/office/drawing/2014/main" id="{572B0CC5-6139-5667-42AB-3933D8A722DC}"/>
                </a:ext>
              </a:extLst>
            </p:cNvPr>
            <p:cNvSpPr txBox="1"/>
            <p:nvPr/>
          </p:nvSpPr>
          <p:spPr>
            <a:xfrm>
              <a:off x="9605088" y="4347722"/>
              <a:ext cx="50904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58.631</a:t>
              </a:r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4F2DDA3-7C95-AB26-E756-AB1E55F4C118}"/>
              </a:ext>
            </a:extLst>
          </p:cNvPr>
          <p:cNvSpPr txBox="1"/>
          <p:nvPr/>
        </p:nvSpPr>
        <p:spPr>
          <a:xfrm>
            <a:off x="354293" y="5661527"/>
            <a:ext cx="66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Dados extraídos do PEC E-SUS em 27/02/2028 (período de análise Jan-</a:t>
            </a:r>
            <a:r>
              <a:rPr lang="pt-BR" sz="700" dirty="0" err="1"/>
              <a:t>Fev</a:t>
            </a:r>
            <a:r>
              <a:rPr lang="pt-BR" sz="700" dirty="0"/>
              <a:t> 2025)</a:t>
            </a:r>
          </a:p>
          <a:p>
            <a:r>
              <a:rPr lang="pt-BR" sz="700" dirty="0"/>
              <a:t>Expectativa de atendimentos para 2025 considerando a produtividade apresentada no segundo sementes de 2024</a:t>
            </a:r>
          </a:p>
        </p:txBody>
      </p:sp>
      <p:sp>
        <p:nvSpPr>
          <p:cNvPr id="58" name="Fluxograma: Atraso 57">
            <a:extLst>
              <a:ext uri="{FF2B5EF4-FFF2-40B4-BE49-F238E27FC236}">
                <a16:creationId xmlns:a16="http://schemas.microsoft.com/office/drawing/2014/main" id="{5759B288-CDAD-4D81-E24C-FF532CBA576A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1" name="Imagem 60" descr="Ícone&#10;&#10;O conteúdo gerado por IA pode estar incorreto.">
            <a:extLst>
              <a:ext uri="{FF2B5EF4-FFF2-40B4-BE49-F238E27FC236}">
                <a16:creationId xmlns:a16="http://schemas.microsoft.com/office/drawing/2014/main" id="{931601D0-E713-7312-2F6D-8725787D9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pic>
        <p:nvPicPr>
          <p:cNvPr id="63" name="Imagem 62" descr="Ícone&#10;&#10;O conteúdo gerado por IA pode estar incorreto.">
            <a:extLst>
              <a:ext uri="{FF2B5EF4-FFF2-40B4-BE49-F238E27FC236}">
                <a16:creationId xmlns:a16="http://schemas.microsoft.com/office/drawing/2014/main" id="{9F53F982-2ECC-BC15-568C-FBF84ED236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8888" y="379258"/>
            <a:ext cx="556391" cy="548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29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75FDCB-8C55-3694-81D3-EB1769B2BD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9AFE9B11-FB82-006F-877E-2D896A622261}"/>
              </a:ext>
            </a:extLst>
          </p:cNvPr>
          <p:cNvSpPr/>
          <p:nvPr/>
        </p:nvSpPr>
        <p:spPr>
          <a:xfrm>
            <a:off x="354293" y="1593129"/>
            <a:ext cx="11523480" cy="4430599"/>
          </a:xfrm>
          <a:prstGeom prst="rect">
            <a:avLst/>
          </a:prstGeom>
          <a:solidFill>
            <a:srgbClr val="EAEAEA">
              <a:alpha val="56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: Cantos Arredondados 5">
            <a:extLst>
              <a:ext uri="{FF2B5EF4-FFF2-40B4-BE49-F238E27FC236}">
                <a16:creationId xmlns:a16="http://schemas.microsoft.com/office/drawing/2014/main" id="{B3E0D427-5EED-60DD-354F-68185F15356C}"/>
              </a:ext>
            </a:extLst>
          </p:cNvPr>
          <p:cNvSpPr/>
          <p:nvPr/>
        </p:nvSpPr>
        <p:spPr>
          <a:xfrm>
            <a:off x="533399" y="1670340"/>
            <a:ext cx="3911359" cy="4247286"/>
          </a:xfrm>
          <a:prstGeom prst="roundRect">
            <a:avLst>
              <a:gd name="adj" fmla="val 5235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Google Shape;227;g1e1583306f3_0_1">
            <a:extLst>
              <a:ext uri="{FF2B5EF4-FFF2-40B4-BE49-F238E27FC236}">
                <a16:creationId xmlns:a16="http://schemas.microsoft.com/office/drawing/2014/main" id="{ACCEDEA9-2C13-EAB2-55B4-184C3618BC05}"/>
              </a:ext>
            </a:extLst>
          </p:cNvPr>
          <p:cNvSpPr txBox="1"/>
          <p:nvPr/>
        </p:nvSpPr>
        <p:spPr>
          <a:xfrm>
            <a:off x="612741" y="1670340"/>
            <a:ext cx="3719105" cy="2977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Observa-se uma tendência positiva desde 2020, com os totais anuais passando de 451 inserções em 2020 para 1.068 em 2023. </a:t>
            </a:r>
          </a:p>
          <a:p>
            <a:pPr>
              <a:lnSpc>
                <a:spcPct val="150000"/>
              </a:lnSpc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Esse aumento corresponde a um crescimento de 137% de 2021 a 2023.</a:t>
            </a:r>
          </a:p>
          <a:p>
            <a:pPr>
              <a:lnSpc>
                <a:spcPct val="150000"/>
              </a:lnSpc>
            </a:pPr>
            <a:endParaRPr lang="pt-BR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1100" dirty="0">
                <a:latin typeface="Arial" panose="020B0604020202020204" pitchFamily="34" charset="0"/>
                <a:cs typeface="Arial" panose="020B0604020202020204" pitchFamily="34" charset="0"/>
              </a:rPr>
              <a:t>O comparativo ano a ano evidencia um incremento de 53% de 2021 para 2022 e de 55% de 2022 para 2023, com esses dados, fica claro que há um esforço contínuo para ampliar o acesso ao planejamento familiar.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F9BE762C-D0B0-9878-5929-30DF7AACECE5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A8F45F9-35B5-3A02-5742-C4E2FB7CD1F0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/>
              <a:t>5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D4F4438-C7F8-9A7A-53CA-1501817461BD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Inserção de DIU</a:t>
            </a:r>
          </a:p>
        </p:txBody>
      </p: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F2AA28E5-3095-30D1-DDB9-0A3FD5C1A580}"/>
              </a:ext>
            </a:extLst>
          </p:cNvPr>
          <p:cNvGrpSpPr/>
          <p:nvPr/>
        </p:nvGrpSpPr>
        <p:grpSpPr>
          <a:xfrm>
            <a:off x="4911363" y="1928523"/>
            <a:ext cx="6451620" cy="3152721"/>
            <a:chOff x="5946725" y="2556041"/>
            <a:chExt cx="4808518" cy="2317035"/>
          </a:xfrm>
        </p:grpSpPr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95B31AA3-9090-2450-8C45-B6808C4D22FA}"/>
                </a:ext>
              </a:extLst>
            </p:cNvPr>
            <p:cNvSpPr/>
            <p:nvPr/>
          </p:nvSpPr>
          <p:spPr>
            <a:xfrm>
              <a:off x="6182396" y="4520013"/>
              <a:ext cx="443059" cy="9975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" name="Retângulo 4">
              <a:extLst>
                <a:ext uri="{FF2B5EF4-FFF2-40B4-BE49-F238E27FC236}">
                  <a16:creationId xmlns:a16="http://schemas.microsoft.com/office/drawing/2014/main" id="{869B2F11-503F-360C-4D78-06C08133EB76}"/>
                </a:ext>
              </a:extLst>
            </p:cNvPr>
            <p:cNvSpPr/>
            <p:nvPr/>
          </p:nvSpPr>
          <p:spPr>
            <a:xfrm>
              <a:off x="6961678" y="4020783"/>
              <a:ext cx="443059" cy="617838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65494A8-9CAA-8937-8DAE-4E03C31BD103}"/>
                </a:ext>
              </a:extLst>
            </p:cNvPr>
            <p:cNvSpPr/>
            <p:nvPr/>
          </p:nvSpPr>
          <p:spPr>
            <a:xfrm>
              <a:off x="7747244" y="3666790"/>
              <a:ext cx="443059" cy="960474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763FD732-D549-9606-AEED-0780E2AB92A3}"/>
                </a:ext>
              </a:extLst>
            </p:cNvPr>
            <p:cNvSpPr/>
            <p:nvPr/>
          </p:nvSpPr>
          <p:spPr>
            <a:xfrm>
              <a:off x="8532810" y="3017936"/>
              <a:ext cx="443059" cy="1609328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A8009731-4742-A0F7-53A3-C7F649FA1C2E}"/>
                </a:ext>
              </a:extLst>
            </p:cNvPr>
            <p:cNvSpPr/>
            <p:nvPr/>
          </p:nvSpPr>
          <p:spPr>
            <a:xfrm>
              <a:off x="9318376" y="2888847"/>
              <a:ext cx="443059" cy="1738416"/>
            </a:xfrm>
            <a:prstGeom prst="rect">
              <a:avLst/>
            </a:prstGeom>
            <a:solidFill>
              <a:srgbClr val="06659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cxnSp>
          <p:nvCxnSpPr>
            <p:cNvPr id="18" name="Conector reto 17">
              <a:extLst>
                <a:ext uri="{FF2B5EF4-FFF2-40B4-BE49-F238E27FC236}">
                  <a16:creationId xmlns:a16="http://schemas.microsoft.com/office/drawing/2014/main" id="{2AC12294-5BED-125A-46EE-D6D2C853965E}"/>
                </a:ext>
              </a:extLst>
            </p:cNvPr>
            <p:cNvCxnSpPr>
              <a:cxnSpLocks/>
            </p:cNvCxnSpPr>
            <p:nvPr/>
          </p:nvCxnSpPr>
          <p:spPr>
            <a:xfrm>
              <a:off x="5946725" y="4619767"/>
              <a:ext cx="4808518" cy="1298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B20E021C-52AE-B014-D22B-9C69295B33FA}"/>
                </a:ext>
              </a:extLst>
            </p:cNvPr>
            <p:cNvSpPr txBox="1"/>
            <p:nvPr/>
          </p:nvSpPr>
          <p:spPr>
            <a:xfrm>
              <a:off x="6168553" y="4349740"/>
              <a:ext cx="44653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2</a:t>
              </a: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41EB7169-623E-1E03-B7A8-BEEFFB4D3D39}"/>
                </a:ext>
              </a:extLst>
            </p:cNvPr>
            <p:cNvSpPr txBox="1"/>
            <p:nvPr/>
          </p:nvSpPr>
          <p:spPr>
            <a:xfrm>
              <a:off x="6957594" y="3820514"/>
              <a:ext cx="45690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481</a:t>
              </a:r>
            </a:p>
          </p:txBody>
        </p:sp>
        <p:sp>
          <p:nvSpPr>
            <p:cNvPr id="23" name="CaixaDeTexto 22">
              <a:extLst>
                <a:ext uri="{FF2B5EF4-FFF2-40B4-BE49-F238E27FC236}">
                  <a16:creationId xmlns:a16="http://schemas.microsoft.com/office/drawing/2014/main" id="{77C1E215-382C-D8B7-4FBD-4123D41EE9B1}"/>
                </a:ext>
              </a:extLst>
            </p:cNvPr>
            <p:cNvSpPr txBox="1"/>
            <p:nvPr/>
          </p:nvSpPr>
          <p:spPr>
            <a:xfrm>
              <a:off x="7724761" y="3490113"/>
              <a:ext cx="45565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690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2CDE594C-0C65-FBE7-94FB-28C3533D2239}"/>
                </a:ext>
              </a:extLst>
            </p:cNvPr>
            <p:cNvSpPr txBox="1"/>
            <p:nvPr/>
          </p:nvSpPr>
          <p:spPr>
            <a:xfrm>
              <a:off x="8500558" y="2846310"/>
              <a:ext cx="44305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1.068</a:t>
              </a:r>
            </a:p>
          </p:txBody>
        </p:sp>
        <p:sp>
          <p:nvSpPr>
            <p:cNvPr id="25" name="CaixaDeTexto 24">
              <a:extLst>
                <a:ext uri="{FF2B5EF4-FFF2-40B4-BE49-F238E27FC236}">
                  <a16:creationId xmlns:a16="http://schemas.microsoft.com/office/drawing/2014/main" id="{0379C928-409B-75F5-F0FC-563C1859D6CE}"/>
                </a:ext>
              </a:extLst>
            </p:cNvPr>
            <p:cNvSpPr txBox="1"/>
            <p:nvPr/>
          </p:nvSpPr>
          <p:spPr>
            <a:xfrm>
              <a:off x="9297189" y="2725848"/>
              <a:ext cx="485431" cy="16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1088</a:t>
              </a:r>
            </a:p>
          </p:txBody>
        </p:sp>
        <p:cxnSp>
          <p:nvCxnSpPr>
            <p:cNvPr id="30" name="Conector reto 29">
              <a:extLst>
                <a:ext uri="{FF2B5EF4-FFF2-40B4-BE49-F238E27FC236}">
                  <a16:creationId xmlns:a16="http://schemas.microsoft.com/office/drawing/2014/main" id="{5AF679A7-608C-8EAC-0149-037ED2026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615087" y="4033679"/>
              <a:ext cx="777691" cy="472195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2" name="Conector reto 31">
              <a:extLst>
                <a:ext uri="{FF2B5EF4-FFF2-40B4-BE49-F238E27FC236}">
                  <a16:creationId xmlns:a16="http://schemas.microsoft.com/office/drawing/2014/main" id="{B0E702F0-9334-A54E-0522-D1A8FCD0B34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92778" y="3687574"/>
              <a:ext cx="784493" cy="354259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5" name="Conector reto 34">
              <a:extLst>
                <a:ext uri="{FF2B5EF4-FFF2-40B4-BE49-F238E27FC236}">
                  <a16:creationId xmlns:a16="http://schemas.microsoft.com/office/drawing/2014/main" id="{57D5FAB6-A7B7-3376-7AD8-BBB42B6CA4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7271" y="3060519"/>
              <a:ext cx="792315" cy="627055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38" name="Conector reto 37">
              <a:extLst>
                <a:ext uri="{FF2B5EF4-FFF2-40B4-BE49-F238E27FC236}">
                  <a16:creationId xmlns:a16="http://schemas.microsoft.com/office/drawing/2014/main" id="{0463F155-6AE0-8AA0-AC3A-FF954776871C}"/>
                </a:ext>
              </a:extLst>
            </p:cNvPr>
            <p:cNvCxnSpPr>
              <a:cxnSpLocks/>
              <a:stCxn id="47" idx="6"/>
            </p:cNvCxnSpPr>
            <p:nvPr/>
          </p:nvCxnSpPr>
          <p:spPr>
            <a:xfrm flipV="1">
              <a:off x="9008120" y="2909632"/>
              <a:ext cx="753314" cy="136493"/>
            </a:xfrm>
            <a:prstGeom prst="line">
              <a:avLst/>
            </a:prstGeom>
            <a:ln w="19050"/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44" name="Fluxograma: Conector 43">
              <a:extLst>
                <a:ext uri="{FF2B5EF4-FFF2-40B4-BE49-F238E27FC236}">
                  <a16:creationId xmlns:a16="http://schemas.microsoft.com/office/drawing/2014/main" id="{F63BB3EC-33F2-C314-ABA4-3877A77BDAC3}"/>
                </a:ext>
              </a:extLst>
            </p:cNvPr>
            <p:cNvSpPr/>
            <p:nvPr/>
          </p:nvSpPr>
          <p:spPr>
            <a:xfrm>
              <a:off x="6567035" y="4479948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Fluxograma: Conector 44">
              <a:extLst>
                <a:ext uri="{FF2B5EF4-FFF2-40B4-BE49-F238E27FC236}">
                  <a16:creationId xmlns:a16="http://schemas.microsoft.com/office/drawing/2014/main" id="{810945AB-D91F-F326-E491-3EAB21D451F6}"/>
                </a:ext>
              </a:extLst>
            </p:cNvPr>
            <p:cNvSpPr/>
            <p:nvPr/>
          </p:nvSpPr>
          <p:spPr>
            <a:xfrm>
              <a:off x="7355517" y="3989026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luxograma: Conector 45">
              <a:extLst>
                <a:ext uri="{FF2B5EF4-FFF2-40B4-BE49-F238E27FC236}">
                  <a16:creationId xmlns:a16="http://schemas.microsoft.com/office/drawing/2014/main" id="{33B8ADA2-8275-FEC4-A47C-52B0D460F84A}"/>
                </a:ext>
              </a:extLst>
            </p:cNvPr>
            <p:cNvSpPr/>
            <p:nvPr/>
          </p:nvSpPr>
          <p:spPr>
            <a:xfrm>
              <a:off x="8141083" y="3657002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7" name="Fluxograma: Conector 46">
              <a:extLst>
                <a:ext uri="{FF2B5EF4-FFF2-40B4-BE49-F238E27FC236}">
                  <a16:creationId xmlns:a16="http://schemas.microsoft.com/office/drawing/2014/main" id="{69BFD9CD-A153-C570-289A-AD26DD0CBDC7}"/>
                </a:ext>
              </a:extLst>
            </p:cNvPr>
            <p:cNvSpPr/>
            <p:nvPr/>
          </p:nvSpPr>
          <p:spPr>
            <a:xfrm>
              <a:off x="8927127" y="3005886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luxograma: Conector 47">
              <a:extLst>
                <a:ext uri="{FF2B5EF4-FFF2-40B4-BE49-F238E27FC236}">
                  <a16:creationId xmlns:a16="http://schemas.microsoft.com/office/drawing/2014/main" id="{F111473D-A6FA-52FA-05C0-9876BF9B5343}"/>
                </a:ext>
              </a:extLst>
            </p:cNvPr>
            <p:cNvSpPr/>
            <p:nvPr/>
          </p:nvSpPr>
          <p:spPr>
            <a:xfrm>
              <a:off x="9717833" y="2874038"/>
              <a:ext cx="80993" cy="80477"/>
            </a:xfrm>
            <a:prstGeom prst="flowChartConnector">
              <a:avLst/>
            </a:prstGeom>
            <a:ln>
              <a:noFill/>
            </a:ln>
          </p:spPr>
          <p:style>
            <a:lnRef idx="2">
              <a:schemeClr val="accent4">
                <a:shade val="15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1" name="CaixaDeTexto 50">
              <a:extLst>
                <a:ext uri="{FF2B5EF4-FFF2-40B4-BE49-F238E27FC236}">
                  <a16:creationId xmlns:a16="http://schemas.microsoft.com/office/drawing/2014/main" id="{96329F85-55F3-0323-A3CB-6BCFBD85ADF5}"/>
                </a:ext>
              </a:extLst>
            </p:cNvPr>
            <p:cNvSpPr txBox="1"/>
            <p:nvPr/>
          </p:nvSpPr>
          <p:spPr>
            <a:xfrm>
              <a:off x="6243430" y="4622175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2020</a:t>
              </a:r>
            </a:p>
          </p:txBody>
        </p:sp>
        <p:sp>
          <p:nvSpPr>
            <p:cNvPr id="52" name="CaixaDeTexto 51">
              <a:extLst>
                <a:ext uri="{FF2B5EF4-FFF2-40B4-BE49-F238E27FC236}">
                  <a16:creationId xmlns:a16="http://schemas.microsoft.com/office/drawing/2014/main" id="{613F5D82-9A14-1C79-AF5C-75EC5873A31F}"/>
                </a:ext>
              </a:extLst>
            </p:cNvPr>
            <p:cNvSpPr txBox="1"/>
            <p:nvPr/>
          </p:nvSpPr>
          <p:spPr>
            <a:xfrm>
              <a:off x="7028996" y="4629573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2021</a:t>
              </a:r>
            </a:p>
          </p:txBody>
        </p:sp>
        <p:sp>
          <p:nvSpPr>
            <p:cNvPr id="53" name="CaixaDeTexto 52">
              <a:extLst>
                <a:ext uri="{FF2B5EF4-FFF2-40B4-BE49-F238E27FC236}">
                  <a16:creationId xmlns:a16="http://schemas.microsoft.com/office/drawing/2014/main" id="{145C2F2A-6690-D4E2-6A35-326EC7CCE6C9}"/>
                </a:ext>
              </a:extLst>
            </p:cNvPr>
            <p:cNvSpPr txBox="1"/>
            <p:nvPr/>
          </p:nvSpPr>
          <p:spPr>
            <a:xfrm>
              <a:off x="7787704" y="4642244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2022</a:t>
              </a:r>
            </a:p>
          </p:txBody>
        </p:sp>
        <p:sp>
          <p:nvSpPr>
            <p:cNvPr id="54" name="CaixaDeTexto 53">
              <a:extLst>
                <a:ext uri="{FF2B5EF4-FFF2-40B4-BE49-F238E27FC236}">
                  <a16:creationId xmlns:a16="http://schemas.microsoft.com/office/drawing/2014/main" id="{513C2774-BF0C-AE21-F5E7-445B282B3B7F}"/>
                </a:ext>
              </a:extLst>
            </p:cNvPr>
            <p:cNvSpPr txBox="1"/>
            <p:nvPr/>
          </p:nvSpPr>
          <p:spPr>
            <a:xfrm>
              <a:off x="8600128" y="4642098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2023</a:t>
              </a:r>
            </a:p>
          </p:txBody>
        </p:sp>
        <p:sp>
          <p:nvSpPr>
            <p:cNvPr id="55" name="CaixaDeTexto 54">
              <a:extLst>
                <a:ext uri="{FF2B5EF4-FFF2-40B4-BE49-F238E27FC236}">
                  <a16:creationId xmlns:a16="http://schemas.microsoft.com/office/drawing/2014/main" id="{5712EDAC-E9E9-1694-713D-8B48268A35B8}"/>
                </a:ext>
              </a:extLst>
            </p:cNvPr>
            <p:cNvSpPr txBox="1"/>
            <p:nvPr/>
          </p:nvSpPr>
          <p:spPr>
            <a:xfrm>
              <a:off x="9374963" y="4642098"/>
              <a:ext cx="45634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2024</a:t>
              </a:r>
            </a:p>
          </p:txBody>
        </p: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119AF1FA-6548-2AF3-B012-EA2581174E92}"/>
                </a:ext>
              </a:extLst>
            </p:cNvPr>
            <p:cNvSpPr/>
            <p:nvPr/>
          </p:nvSpPr>
          <p:spPr>
            <a:xfrm>
              <a:off x="10014681" y="2697810"/>
              <a:ext cx="443059" cy="1930443"/>
            </a:xfrm>
            <a:prstGeom prst="rect">
              <a:avLst/>
            </a:prstGeom>
            <a:solidFill>
              <a:srgbClr val="60A5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77937540-F68A-BC38-CE88-CAD136A7F94A}"/>
                </a:ext>
              </a:extLst>
            </p:cNvPr>
            <p:cNvSpPr txBox="1"/>
            <p:nvPr/>
          </p:nvSpPr>
          <p:spPr>
            <a:xfrm>
              <a:off x="9956412" y="2556041"/>
              <a:ext cx="485431" cy="16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900" b="1" dirty="0">
                  <a:solidFill>
                    <a:srgbClr val="066598"/>
                  </a:solidFill>
                </a:rPr>
                <a:t>1250</a:t>
              </a:r>
            </a:p>
          </p:txBody>
        </p:sp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290F4283-D2BF-ADD0-6735-FA2AA7D56F6B}"/>
                </a:ext>
              </a:extLst>
            </p:cNvPr>
            <p:cNvSpPr txBox="1"/>
            <p:nvPr/>
          </p:nvSpPr>
          <p:spPr>
            <a:xfrm>
              <a:off x="10097271" y="4635384"/>
              <a:ext cx="456342" cy="1696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900" b="1" dirty="0">
                  <a:solidFill>
                    <a:srgbClr val="066598"/>
                  </a:solidFill>
                </a:rPr>
                <a:t>2025</a:t>
              </a:r>
            </a:p>
          </p:txBody>
        </p:sp>
      </p:grp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A152EA9C-0C31-4C16-8288-0F8028B4906F}"/>
              </a:ext>
            </a:extLst>
          </p:cNvPr>
          <p:cNvSpPr txBox="1"/>
          <p:nvPr/>
        </p:nvSpPr>
        <p:spPr>
          <a:xfrm>
            <a:off x="4675156" y="5557298"/>
            <a:ext cx="66878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00" dirty="0"/>
              <a:t>Dados extraídos do PEC E-SUS em 27/02/2028 (período de análise Jan-</a:t>
            </a:r>
            <a:r>
              <a:rPr lang="pt-BR" sz="700" dirty="0" err="1"/>
              <a:t>Fev</a:t>
            </a:r>
            <a:r>
              <a:rPr lang="pt-BR" sz="700" dirty="0"/>
              <a:t> 2025)</a:t>
            </a:r>
          </a:p>
          <a:p>
            <a:r>
              <a:rPr lang="pt-BR" sz="700" dirty="0"/>
              <a:t>Expectativa de atendimentos para 2025 considerando a produtividade apresentada no segundo sementes de 2024</a:t>
            </a:r>
          </a:p>
        </p:txBody>
      </p:sp>
      <p:sp>
        <p:nvSpPr>
          <p:cNvPr id="64" name="Fluxograma: Atraso 63">
            <a:extLst>
              <a:ext uri="{FF2B5EF4-FFF2-40B4-BE49-F238E27FC236}">
                <a16:creationId xmlns:a16="http://schemas.microsoft.com/office/drawing/2014/main" id="{C7E65D4A-E456-72DB-14C1-46C37C775D09}"/>
              </a:ext>
            </a:extLst>
          </p:cNvPr>
          <p:cNvSpPr/>
          <p:nvPr/>
        </p:nvSpPr>
        <p:spPr>
          <a:xfrm rot="10800000">
            <a:off x="7739637" y="189834"/>
            <a:ext cx="737613" cy="927242"/>
          </a:xfrm>
          <a:prstGeom prst="flowChartDelay">
            <a:avLst/>
          </a:prstGeom>
          <a:solidFill>
            <a:srgbClr val="F8F8F8"/>
          </a:solidFill>
          <a:ln>
            <a:noFill/>
          </a:ln>
          <a:effectLst>
            <a:outerShdw blurRad="50800" dist="50800" dir="10140000" sx="101000" sy="101000" algn="ctr" rotWithShape="0">
              <a:schemeClr val="tx1">
                <a:lumMod val="50000"/>
                <a:lumOff val="50000"/>
                <a:alpha val="45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3" name="Imagem 62">
            <a:extLst>
              <a:ext uri="{FF2B5EF4-FFF2-40B4-BE49-F238E27FC236}">
                <a16:creationId xmlns:a16="http://schemas.microsoft.com/office/drawing/2014/main" id="{2C1F694C-3CC1-4CA7-93C1-80BF85A363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393" y="341595"/>
            <a:ext cx="488507" cy="677458"/>
          </a:xfrm>
          <a:prstGeom prst="rect">
            <a:avLst/>
          </a:prstGeom>
        </p:spPr>
      </p:pic>
      <p:pic>
        <p:nvPicPr>
          <p:cNvPr id="66" name="Imagem 65" descr="Ícone&#10;&#10;O conteúdo gerado por IA pode estar incorreto.">
            <a:extLst>
              <a:ext uri="{FF2B5EF4-FFF2-40B4-BE49-F238E27FC236}">
                <a16:creationId xmlns:a16="http://schemas.microsoft.com/office/drawing/2014/main" id="{05311422-AF4B-2AFA-EA2E-DB31EDD0A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7725" y="225904"/>
            <a:ext cx="404364" cy="891172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D7625AE2-4858-9681-B1C9-0A206D8CBE40}"/>
              </a:ext>
            </a:extLst>
          </p:cNvPr>
          <p:cNvSpPr txBox="1"/>
          <p:nvPr/>
        </p:nvSpPr>
        <p:spPr>
          <a:xfrm rot="16200000">
            <a:off x="10232436" y="3262373"/>
            <a:ext cx="85384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>
                <a:solidFill>
                  <a:schemeClr val="bg1"/>
                </a:solidFill>
              </a:rPr>
              <a:t>PROJEÇÃO</a:t>
            </a:r>
          </a:p>
        </p:txBody>
      </p:sp>
    </p:spTree>
    <p:extLst>
      <p:ext uri="{BB962C8B-B14F-4D97-AF65-F5344CB8AC3E}">
        <p14:creationId xmlns:p14="http://schemas.microsoft.com/office/powerpoint/2010/main" val="20085574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8EF26E-02B9-D8A5-14F1-70218BE20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>
            <a:extLst>
              <a:ext uri="{FF2B5EF4-FFF2-40B4-BE49-F238E27FC236}">
                <a16:creationId xmlns:a16="http://schemas.microsoft.com/office/drawing/2014/main" id="{130005D4-3D55-2EE4-D41D-AAE4B5B2004A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CA3F1874-18C8-825E-BC67-60FDD7569110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1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0AA1C11-6C5B-E432-5166-3BCC7513D68A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Teleinterconsulta</a:t>
            </a:r>
          </a:p>
        </p:txBody>
      </p:sp>
      <p:sp>
        <p:nvSpPr>
          <p:cNvPr id="14" name="Retângulo: Cantos Arredondados 13">
            <a:extLst>
              <a:ext uri="{FF2B5EF4-FFF2-40B4-BE49-F238E27FC236}">
                <a16:creationId xmlns:a16="http://schemas.microsoft.com/office/drawing/2014/main" id="{414D3991-6556-BC02-1138-B8CAE300F42E}"/>
              </a:ext>
            </a:extLst>
          </p:cNvPr>
          <p:cNvSpPr/>
          <p:nvPr/>
        </p:nvSpPr>
        <p:spPr>
          <a:xfrm>
            <a:off x="178576" y="2504210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FD9FFD6D-3A47-E96E-0F04-170B3A55CFC0}"/>
              </a:ext>
            </a:extLst>
          </p:cNvPr>
          <p:cNvSpPr/>
          <p:nvPr/>
        </p:nvSpPr>
        <p:spPr>
          <a:xfrm>
            <a:off x="2576948" y="2504209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: Cantos Arredondados 19">
            <a:extLst>
              <a:ext uri="{FF2B5EF4-FFF2-40B4-BE49-F238E27FC236}">
                <a16:creationId xmlns:a16="http://schemas.microsoft.com/office/drawing/2014/main" id="{FCE3CCD0-348A-6A4C-F3B3-73655BBB554E}"/>
              </a:ext>
            </a:extLst>
          </p:cNvPr>
          <p:cNvSpPr/>
          <p:nvPr/>
        </p:nvSpPr>
        <p:spPr>
          <a:xfrm>
            <a:off x="4975320" y="2504209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9" name="Retângulo: Cantos Arredondados 28">
            <a:extLst>
              <a:ext uri="{FF2B5EF4-FFF2-40B4-BE49-F238E27FC236}">
                <a16:creationId xmlns:a16="http://schemas.microsoft.com/office/drawing/2014/main" id="{812948C1-25E3-3882-9B9F-1257AD29AA86}"/>
              </a:ext>
            </a:extLst>
          </p:cNvPr>
          <p:cNvSpPr/>
          <p:nvPr/>
        </p:nvSpPr>
        <p:spPr>
          <a:xfrm>
            <a:off x="7373692" y="2504208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1" name="Retângulo: Cantos Arredondados 30">
            <a:extLst>
              <a:ext uri="{FF2B5EF4-FFF2-40B4-BE49-F238E27FC236}">
                <a16:creationId xmlns:a16="http://schemas.microsoft.com/office/drawing/2014/main" id="{1A8B9A9A-22FB-D72B-D440-BB2E5773742D}"/>
              </a:ext>
            </a:extLst>
          </p:cNvPr>
          <p:cNvSpPr/>
          <p:nvPr/>
        </p:nvSpPr>
        <p:spPr>
          <a:xfrm>
            <a:off x="9772064" y="2504207"/>
            <a:ext cx="2223258" cy="3168477"/>
          </a:xfrm>
          <a:prstGeom prst="roundRect">
            <a:avLst/>
          </a:prstGeom>
          <a:gradFill>
            <a:gsLst>
              <a:gs pos="16000">
                <a:srgbClr val="F8F8F8">
                  <a:alpha val="42745"/>
                </a:srgbClr>
              </a:gs>
              <a:gs pos="62000">
                <a:srgbClr val="009EDE">
                  <a:alpha val="5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FD8A0418-E838-698C-DD1A-5FE710396CF0}"/>
              </a:ext>
            </a:extLst>
          </p:cNvPr>
          <p:cNvSpPr txBox="1"/>
          <p:nvPr/>
        </p:nvSpPr>
        <p:spPr>
          <a:xfrm>
            <a:off x="5126379" y="3581400"/>
            <a:ext cx="19769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66598"/>
                </a:solidFill>
              </a:rPr>
              <a:t>Manejo adequado da rede de assistência (</a:t>
            </a:r>
            <a:r>
              <a:rPr lang="pt-BR" sz="1400" b="1" dirty="0">
                <a:solidFill>
                  <a:srgbClr val="066598"/>
                </a:solidFill>
              </a:rPr>
              <a:t>otimização/qualificação do encaminhamento</a:t>
            </a:r>
            <a:r>
              <a:rPr lang="pt-BR" sz="1400" dirty="0">
                <a:solidFill>
                  <a:srgbClr val="066598"/>
                </a:solidFill>
              </a:rPr>
              <a:t> para consultas presenciais)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83F1402B-1FEF-91A9-CC1E-2E1B9D76E3C1}"/>
              </a:ext>
            </a:extLst>
          </p:cNvPr>
          <p:cNvSpPr txBox="1"/>
          <p:nvPr/>
        </p:nvSpPr>
        <p:spPr>
          <a:xfrm>
            <a:off x="2700102" y="3429000"/>
            <a:ext cx="19769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66598"/>
                </a:solidFill>
              </a:rPr>
              <a:t>Redução do </a:t>
            </a:r>
            <a:r>
              <a:rPr lang="pt-BR" sz="1400" b="1" dirty="0">
                <a:solidFill>
                  <a:srgbClr val="066598"/>
                </a:solidFill>
              </a:rPr>
              <a:t>deslocamento</a:t>
            </a:r>
            <a:r>
              <a:rPr lang="pt-BR" sz="1400" dirty="0">
                <a:solidFill>
                  <a:srgbClr val="066598"/>
                </a:solidFill>
              </a:rPr>
              <a:t> para condições que requerem avaliação pontual ou complementar com especialistas ou ainda matricialmente do cuidado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27924716-864E-0A19-FA40-5C8E0ECA32DF}"/>
              </a:ext>
            </a:extLst>
          </p:cNvPr>
          <p:cNvSpPr txBox="1"/>
          <p:nvPr/>
        </p:nvSpPr>
        <p:spPr>
          <a:xfrm>
            <a:off x="301730" y="3536722"/>
            <a:ext cx="19769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66598"/>
                </a:solidFill>
              </a:rPr>
              <a:t>Aumento da </a:t>
            </a:r>
            <a:r>
              <a:rPr lang="pt-BR" sz="1400" b="1" dirty="0">
                <a:solidFill>
                  <a:srgbClr val="066598"/>
                </a:solidFill>
              </a:rPr>
              <a:t>resolutividade</a:t>
            </a:r>
            <a:r>
              <a:rPr lang="pt-BR" sz="1400" dirty="0">
                <a:solidFill>
                  <a:srgbClr val="066598"/>
                </a:solidFill>
              </a:rPr>
              <a:t> dos usuários no contexto local (qualidade do cuidado, gestão de casos complexos e acompanhamento)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640700E-62CF-A57C-DE03-CFEAA23D9C1A}"/>
              </a:ext>
            </a:extLst>
          </p:cNvPr>
          <p:cNvSpPr txBox="1"/>
          <p:nvPr/>
        </p:nvSpPr>
        <p:spPr>
          <a:xfrm>
            <a:off x="7496846" y="3752165"/>
            <a:ext cx="19769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66598"/>
                </a:solidFill>
              </a:rPr>
              <a:t>Fortalecimento do </a:t>
            </a:r>
            <a:r>
              <a:rPr lang="pt-BR" sz="1400" b="1" dirty="0">
                <a:solidFill>
                  <a:srgbClr val="066598"/>
                </a:solidFill>
              </a:rPr>
              <a:t>vínculo</a:t>
            </a:r>
            <a:r>
              <a:rPr lang="pt-BR" sz="1400" dirty="0">
                <a:solidFill>
                  <a:srgbClr val="066598"/>
                </a:solidFill>
              </a:rPr>
              <a:t> do Médico de Família – Usuário local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809C28A6-4ADD-1BB2-F502-A46A7A8ED890}"/>
              </a:ext>
            </a:extLst>
          </p:cNvPr>
          <p:cNvSpPr txBox="1"/>
          <p:nvPr/>
        </p:nvSpPr>
        <p:spPr>
          <a:xfrm>
            <a:off x="9895218" y="3581400"/>
            <a:ext cx="1976950" cy="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66598"/>
                </a:solidFill>
              </a:rPr>
              <a:t>Melhoria das informações coletadas no atendimento especializado (</a:t>
            </a:r>
            <a:r>
              <a:rPr lang="pt-BR" sz="1400" b="1" dirty="0" err="1">
                <a:solidFill>
                  <a:srgbClr val="066598"/>
                </a:solidFill>
              </a:rPr>
              <a:t>contra-referência</a:t>
            </a:r>
            <a:r>
              <a:rPr lang="pt-BR" sz="1400" dirty="0">
                <a:solidFill>
                  <a:srgbClr val="066598"/>
                </a:solidFill>
              </a:rPr>
              <a:t>)</a:t>
            </a:r>
          </a:p>
        </p:txBody>
      </p:sp>
      <p:grpSp>
        <p:nvGrpSpPr>
          <p:cNvPr id="61" name="Agrupar 60">
            <a:extLst>
              <a:ext uri="{FF2B5EF4-FFF2-40B4-BE49-F238E27FC236}">
                <a16:creationId xmlns:a16="http://schemas.microsoft.com/office/drawing/2014/main" id="{2BD317D1-217A-AB0B-97D6-214125274563}"/>
              </a:ext>
            </a:extLst>
          </p:cNvPr>
          <p:cNvGrpSpPr/>
          <p:nvPr/>
        </p:nvGrpSpPr>
        <p:grpSpPr>
          <a:xfrm>
            <a:off x="987279" y="5137160"/>
            <a:ext cx="10047877" cy="373688"/>
            <a:chOff x="968425" y="5137160"/>
            <a:chExt cx="10047877" cy="373688"/>
          </a:xfrm>
          <a:effectLst>
            <a:outerShdw blurRad="50800" dist="50800" dir="5400000" algn="ctr" rotWithShape="0">
              <a:srgbClr val="000000">
                <a:alpha val="25000"/>
              </a:srgbClr>
            </a:outerShdw>
          </a:effectLst>
        </p:grpSpPr>
        <p:sp>
          <p:nvSpPr>
            <p:cNvPr id="43" name="Triângulo isósceles 42">
              <a:extLst>
                <a:ext uri="{FF2B5EF4-FFF2-40B4-BE49-F238E27FC236}">
                  <a16:creationId xmlns:a16="http://schemas.microsoft.com/office/drawing/2014/main" id="{CC9B2E16-0D63-326D-E1BB-29AE6A434327}"/>
                </a:ext>
              </a:extLst>
            </p:cNvPr>
            <p:cNvSpPr/>
            <p:nvPr/>
          </p:nvSpPr>
          <p:spPr>
            <a:xfrm rot="16200000">
              <a:off x="934739" y="5170846"/>
              <a:ext cx="370298" cy="302926"/>
            </a:xfrm>
            <a:prstGeom prst="triangl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8" name="Triângulo isósceles 57">
              <a:extLst>
                <a:ext uri="{FF2B5EF4-FFF2-40B4-BE49-F238E27FC236}">
                  <a16:creationId xmlns:a16="http://schemas.microsoft.com/office/drawing/2014/main" id="{4B8265DA-3121-426E-12F2-B9540E1F07F2}"/>
                </a:ext>
              </a:extLst>
            </p:cNvPr>
            <p:cNvSpPr/>
            <p:nvPr/>
          </p:nvSpPr>
          <p:spPr>
            <a:xfrm rot="5400000">
              <a:off x="10679690" y="5174236"/>
              <a:ext cx="370298" cy="302926"/>
            </a:xfrm>
            <a:prstGeom prst="triangle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0" name="Retângulo 59">
              <a:extLst>
                <a:ext uri="{FF2B5EF4-FFF2-40B4-BE49-F238E27FC236}">
                  <a16:creationId xmlns:a16="http://schemas.microsoft.com/office/drawing/2014/main" id="{E65679C2-F0E4-6694-2CF0-5D2755DF7213}"/>
                </a:ext>
              </a:extLst>
            </p:cNvPr>
            <p:cNvSpPr/>
            <p:nvPr/>
          </p:nvSpPr>
          <p:spPr>
            <a:xfrm>
              <a:off x="1260265" y="5236357"/>
              <a:ext cx="9523999" cy="171877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2" name="Shape 1584">
            <a:extLst>
              <a:ext uri="{FF2B5EF4-FFF2-40B4-BE49-F238E27FC236}">
                <a16:creationId xmlns:a16="http://schemas.microsoft.com/office/drawing/2014/main" id="{5AB182BD-0DFC-DE58-A60C-57142BE1BD5E}"/>
              </a:ext>
            </a:extLst>
          </p:cNvPr>
          <p:cNvSpPr/>
          <p:nvPr/>
        </p:nvSpPr>
        <p:spPr>
          <a:xfrm>
            <a:off x="759349" y="2488659"/>
            <a:ext cx="1061713" cy="8715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13" h="21600" extrusionOk="0">
                <a:moveTo>
                  <a:pt x="13664" y="0"/>
                </a:moveTo>
                <a:cubicBezTo>
                  <a:pt x="13401" y="0"/>
                  <a:pt x="13337" y="175"/>
                  <a:pt x="13524" y="381"/>
                </a:cubicBezTo>
                <a:lnTo>
                  <a:pt x="15942" y="3038"/>
                </a:lnTo>
                <a:lnTo>
                  <a:pt x="14952" y="4117"/>
                </a:lnTo>
                <a:lnTo>
                  <a:pt x="10380" y="9141"/>
                </a:lnTo>
                <a:lnTo>
                  <a:pt x="7962" y="6484"/>
                </a:lnTo>
                <a:cubicBezTo>
                  <a:pt x="7776" y="6278"/>
                  <a:pt x="7472" y="6278"/>
                  <a:pt x="7286" y="6484"/>
                </a:cubicBezTo>
                <a:lnTo>
                  <a:pt x="560" y="13883"/>
                </a:lnTo>
                <a:cubicBezTo>
                  <a:pt x="-187" y="14705"/>
                  <a:pt x="-187" y="16039"/>
                  <a:pt x="560" y="16857"/>
                </a:cubicBezTo>
                <a:lnTo>
                  <a:pt x="602" y="16912"/>
                </a:lnTo>
                <a:cubicBezTo>
                  <a:pt x="1349" y="17733"/>
                  <a:pt x="2563" y="17733"/>
                  <a:pt x="3308" y="16912"/>
                </a:cubicBezTo>
                <a:lnTo>
                  <a:pt x="7624" y="12169"/>
                </a:lnTo>
                <a:lnTo>
                  <a:pt x="10042" y="14826"/>
                </a:lnTo>
                <a:cubicBezTo>
                  <a:pt x="10228" y="15029"/>
                  <a:pt x="10531" y="15029"/>
                  <a:pt x="10719" y="14826"/>
                </a:cubicBezTo>
                <a:lnTo>
                  <a:pt x="18690" y="6067"/>
                </a:lnTo>
                <a:cubicBezTo>
                  <a:pt x="18690" y="6067"/>
                  <a:pt x="21075" y="8678"/>
                  <a:pt x="21075" y="8678"/>
                </a:cubicBezTo>
                <a:cubicBezTo>
                  <a:pt x="21262" y="8884"/>
                  <a:pt x="21413" y="8814"/>
                  <a:pt x="21413" y="8524"/>
                </a:cubicBezTo>
                <a:lnTo>
                  <a:pt x="21413" y="1016"/>
                </a:lnTo>
                <a:cubicBezTo>
                  <a:pt x="21413" y="480"/>
                  <a:pt x="20942" y="0"/>
                  <a:pt x="20456" y="0"/>
                </a:cubicBezTo>
                <a:lnTo>
                  <a:pt x="13664" y="0"/>
                </a:lnTo>
                <a:close/>
                <a:moveTo>
                  <a:pt x="18657" y="8714"/>
                </a:moveTo>
                <a:cubicBezTo>
                  <a:pt x="18596" y="8686"/>
                  <a:pt x="18511" y="8720"/>
                  <a:pt x="18418" y="8823"/>
                </a:cubicBezTo>
                <a:cubicBezTo>
                  <a:pt x="18418" y="8823"/>
                  <a:pt x="17238" y="10120"/>
                  <a:pt x="17238" y="10120"/>
                </a:cubicBezTo>
                <a:cubicBezTo>
                  <a:pt x="17050" y="10326"/>
                  <a:pt x="16899" y="10727"/>
                  <a:pt x="16899" y="11018"/>
                </a:cubicBezTo>
                <a:lnTo>
                  <a:pt x="16899" y="21600"/>
                </a:lnTo>
                <a:lnTo>
                  <a:pt x="18756" y="21600"/>
                </a:lnTo>
                <a:lnTo>
                  <a:pt x="18756" y="8977"/>
                </a:lnTo>
                <a:cubicBezTo>
                  <a:pt x="18756" y="8832"/>
                  <a:pt x="18718" y="8742"/>
                  <a:pt x="18657" y="8714"/>
                </a:cubicBezTo>
                <a:close/>
                <a:moveTo>
                  <a:pt x="15892" y="11616"/>
                </a:moveTo>
                <a:cubicBezTo>
                  <a:pt x="15831" y="11588"/>
                  <a:pt x="15746" y="11622"/>
                  <a:pt x="15653" y="11725"/>
                </a:cubicBezTo>
                <a:cubicBezTo>
                  <a:pt x="15653" y="11725"/>
                  <a:pt x="14333" y="13185"/>
                  <a:pt x="14333" y="13185"/>
                </a:cubicBezTo>
                <a:cubicBezTo>
                  <a:pt x="14146" y="13391"/>
                  <a:pt x="13995" y="13792"/>
                  <a:pt x="13995" y="14083"/>
                </a:cubicBezTo>
                <a:lnTo>
                  <a:pt x="13995" y="21437"/>
                </a:lnTo>
                <a:lnTo>
                  <a:pt x="15991" y="21437"/>
                </a:lnTo>
                <a:lnTo>
                  <a:pt x="15991" y="11879"/>
                </a:lnTo>
                <a:cubicBezTo>
                  <a:pt x="15991" y="11734"/>
                  <a:pt x="15954" y="11644"/>
                  <a:pt x="15892" y="11616"/>
                </a:cubicBezTo>
                <a:close/>
                <a:moveTo>
                  <a:pt x="12988" y="14808"/>
                </a:moveTo>
                <a:cubicBezTo>
                  <a:pt x="12927" y="14780"/>
                  <a:pt x="12842" y="14814"/>
                  <a:pt x="12749" y="14917"/>
                </a:cubicBezTo>
                <a:cubicBezTo>
                  <a:pt x="12749" y="14917"/>
                  <a:pt x="11486" y="16304"/>
                  <a:pt x="11486" y="16304"/>
                </a:cubicBezTo>
                <a:cubicBezTo>
                  <a:pt x="11486" y="16304"/>
                  <a:pt x="11400" y="16398"/>
                  <a:pt x="11288" y="16522"/>
                </a:cubicBezTo>
                <a:cubicBezTo>
                  <a:pt x="11181" y="16642"/>
                  <a:pt x="11090" y="16984"/>
                  <a:pt x="11090" y="17275"/>
                </a:cubicBezTo>
                <a:lnTo>
                  <a:pt x="11090" y="21419"/>
                </a:lnTo>
                <a:lnTo>
                  <a:pt x="13087" y="21419"/>
                </a:lnTo>
                <a:lnTo>
                  <a:pt x="13087" y="15071"/>
                </a:lnTo>
                <a:cubicBezTo>
                  <a:pt x="13087" y="14926"/>
                  <a:pt x="13049" y="14836"/>
                  <a:pt x="12988" y="14808"/>
                </a:cubicBezTo>
                <a:close/>
                <a:moveTo>
                  <a:pt x="7178" y="15098"/>
                </a:moveTo>
                <a:cubicBezTo>
                  <a:pt x="7117" y="15070"/>
                  <a:pt x="7033" y="15104"/>
                  <a:pt x="6939" y="15207"/>
                </a:cubicBezTo>
                <a:cubicBezTo>
                  <a:pt x="6939" y="15207"/>
                  <a:pt x="5619" y="16658"/>
                  <a:pt x="5619" y="16658"/>
                </a:cubicBezTo>
                <a:cubicBezTo>
                  <a:pt x="5432" y="16864"/>
                  <a:pt x="5281" y="17266"/>
                  <a:pt x="5281" y="17556"/>
                </a:cubicBezTo>
                <a:lnTo>
                  <a:pt x="5281" y="21337"/>
                </a:lnTo>
                <a:lnTo>
                  <a:pt x="7277" y="21337"/>
                </a:lnTo>
                <a:lnTo>
                  <a:pt x="7277" y="15361"/>
                </a:lnTo>
                <a:cubicBezTo>
                  <a:pt x="7277" y="15216"/>
                  <a:pt x="7240" y="15126"/>
                  <a:pt x="7178" y="15098"/>
                </a:cubicBezTo>
                <a:close/>
                <a:moveTo>
                  <a:pt x="8284" y="15098"/>
                </a:moveTo>
                <a:cubicBezTo>
                  <a:pt x="8223" y="15126"/>
                  <a:pt x="8185" y="15216"/>
                  <a:pt x="8185" y="15361"/>
                </a:cubicBezTo>
                <a:lnTo>
                  <a:pt x="8185" y="21437"/>
                </a:lnTo>
                <a:lnTo>
                  <a:pt x="10182" y="21437"/>
                </a:lnTo>
                <a:lnTo>
                  <a:pt x="10182" y="17556"/>
                </a:lnTo>
                <a:cubicBezTo>
                  <a:pt x="10182" y="17267"/>
                  <a:pt x="10038" y="16871"/>
                  <a:pt x="9860" y="16676"/>
                </a:cubicBezTo>
                <a:lnTo>
                  <a:pt x="9539" y="16322"/>
                </a:lnTo>
                <a:cubicBezTo>
                  <a:pt x="9539" y="16322"/>
                  <a:pt x="8524" y="15207"/>
                  <a:pt x="8524" y="15207"/>
                </a:cubicBezTo>
                <a:cubicBezTo>
                  <a:pt x="8430" y="15104"/>
                  <a:pt x="8346" y="15070"/>
                  <a:pt x="8284" y="15098"/>
                </a:cubicBezTo>
                <a:close/>
                <a:moveTo>
                  <a:pt x="4241" y="18290"/>
                </a:moveTo>
                <a:cubicBezTo>
                  <a:pt x="4179" y="18262"/>
                  <a:pt x="4095" y="18296"/>
                  <a:pt x="4001" y="18399"/>
                </a:cubicBezTo>
                <a:cubicBezTo>
                  <a:pt x="4001" y="18399"/>
                  <a:pt x="3094" y="19406"/>
                  <a:pt x="3094" y="19406"/>
                </a:cubicBezTo>
                <a:lnTo>
                  <a:pt x="2442" y="20113"/>
                </a:lnTo>
                <a:cubicBezTo>
                  <a:pt x="2255" y="20318"/>
                  <a:pt x="2112" y="20673"/>
                  <a:pt x="2112" y="20902"/>
                </a:cubicBezTo>
                <a:lnTo>
                  <a:pt x="2112" y="21319"/>
                </a:lnTo>
                <a:lnTo>
                  <a:pt x="4340" y="21319"/>
                </a:lnTo>
                <a:lnTo>
                  <a:pt x="4340" y="18553"/>
                </a:lnTo>
                <a:cubicBezTo>
                  <a:pt x="4340" y="18408"/>
                  <a:pt x="4302" y="18318"/>
                  <a:pt x="4241" y="18290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anchor="ctr"/>
          <a:lstStyle>
            <a:lvl1pPr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1pPr>
            <a:lvl2pPr indent="228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2pPr>
            <a:lvl3pPr indent="457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3pPr>
            <a:lvl4pPr indent="685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4pPr>
            <a:lvl5pPr indent="9144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5pPr>
            <a:lvl6pPr indent="11430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6pPr>
            <a:lvl7pPr indent="13716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7pPr>
            <a:lvl8pPr indent="16002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8pPr>
            <a:lvl9pPr indent="1828800" algn="ctr" defTabSz="825500">
              <a:defRPr sz="5000"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pPr defTabSz="914217"/>
            <a:endParaRPr>
              <a:solidFill>
                <a:srgbClr val="737572"/>
              </a:solidFill>
              <a:latin typeface="Lato Light" panose="020F0502020204030203" pitchFamily="34" charset="0"/>
            </a:endParaRPr>
          </a:p>
        </p:txBody>
      </p:sp>
      <p:sp>
        <p:nvSpPr>
          <p:cNvPr id="63" name="Freeform 102">
            <a:extLst>
              <a:ext uri="{FF2B5EF4-FFF2-40B4-BE49-F238E27FC236}">
                <a16:creationId xmlns:a16="http://schemas.microsoft.com/office/drawing/2014/main" id="{1DC2D2C7-19A1-6D7D-BF1A-97E0B51A32D9}"/>
              </a:ext>
            </a:extLst>
          </p:cNvPr>
          <p:cNvSpPr>
            <a:spLocks noEditPoints="1"/>
          </p:cNvSpPr>
          <p:nvPr/>
        </p:nvSpPr>
        <p:spPr bwMode="auto">
          <a:xfrm>
            <a:off x="3157720" y="2349857"/>
            <a:ext cx="1049765" cy="971424"/>
          </a:xfrm>
          <a:custGeom>
            <a:avLst/>
            <a:gdLst>
              <a:gd name="T0" fmla="*/ 59 w 67"/>
              <a:gd name="T1" fmla="*/ 44 h 62"/>
              <a:gd name="T2" fmla="*/ 59 w 67"/>
              <a:gd name="T3" fmla="*/ 35 h 62"/>
              <a:gd name="T4" fmla="*/ 58 w 67"/>
              <a:gd name="T5" fmla="*/ 33 h 62"/>
              <a:gd name="T6" fmla="*/ 53 w 67"/>
              <a:gd name="T7" fmla="*/ 33 h 62"/>
              <a:gd name="T8" fmla="*/ 50 w 67"/>
              <a:gd name="T9" fmla="*/ 33 h 62"/>
              <a:gd name="T10" fmla="*/ 35 w 67"/>
              <a:gd name="T11" fmla="*/ 33 h 62"/>
              <a:gd name="T12" fmla="*/ 35 w 67"/>
              <a:gd name="T13" fmla="*/ 19 h 62"/>
              <a:gd name="T14" fmla="*/ 43 w 67"/>
              <a:gd name="T15" fmla="*/ 10 h 62"/>
              <a:gd name="T16" fmla="*/ 34 w 67"/>
              <a:gd name="T17" fmla="*/ 0 h 62"/>
              <a:gd name="T18" fmla="*/ 24 w 67"/>
              <a:gd name="T19" fmla="*/ 10 h 62"/>
              <a:gd name="T20" fmla="*/ 32 w 67"/>
              <a:gd name="T21" fmla="*/ 19 h 62"/>
              <a:gd name="T22" fmla="*/ 32 w 67"/>
              <a:gd name="T23" fmla="*/ 33 h 62"/>
              <a:gd name="T24" fmla="*/ 10 w 67"/>
              <a:gd name="T25" fmla="*/ 33 h 62"/>
              <a:gd name="T26" fmla="*/ 8 w 67"/>
              <a:gd name="T27" fmla="*/ 35 h 62"/>
              <a:gd name="T28" fmla="*/ 8 w 67"/>
              <a:gd name="T29" fmla="*/ 44 h 62"/>
              <a:gd name="T30" fmla="*/ 0 w 67"/>
              <a:gd name="T31" fmla="*/ 53 h 62"/>
              <a:gd name="T32" fmla="*/ 10 w 67"/>
              <a:gd name="T33" fmla="*/ 62 h 62"/>
              <a:gd name="T34" fmla="*/ 19 w 67"/>
              <a:gd name="T35" fmla="*/ 53 h 62"/>
              <a:gd name="T36" fmla="*/ 11 w 67"/>
              <a:gd name="T37" fmla="*/ 44 h 62"/>
              <a:gd name="T38" fmla="*/ 11 w 67"/>
              <a:gd name="T39" fmla="*/ 36 h 62"/>
              <a:gd name="T40" fmla="*/ 32 w 67"/>
              <a:gd name="T41" fmla="*/ 36 h 62"/>
              <a:gd name="T42" fmla="*/ 32 w 67"/>
              <a:gd name="T43" fmla="*/ 44 h 62"/>
              <a:gd name="T44" fmla="*/ 24 w 67"/>
              <a:gd name="T45" fmla="*/ 53 h 62"/>
              <a:gd name="T46" fmla="*/ 34 w 67"/>
              <a:gd name="T47" fmla="*/ 62 h 62"/>
              <a:gd name="T48" fmla="*/ 43 w 67"/>
              <a:gd name="T49" fmla="*/ 53 h 62"/>
              <a:gd name="T50" fmla="*/ 35 w 67"/>
              <a:gd name="T51" fmla="*/ 44 h 62"/>
              <a:gd name="T52" fmla="*/ 35 w 67"/>
              <a:gd name="T53" fmla="*/ 36 h 62"/>
              <a:gd name="T54" fmla="*/ 50 w 67"/>
              <a:gd name="T55" fmla="*/ 36 h 62"/>
              <a:gd name="T56" fmla="*/ 53 w 67"/>
              <a:gd name="T57" fmla="*/ 36 h 62"/>
              <a:gd name="T58" fmla="*/ 56 w 67"/>
              <a:gd name="T59" fmla="*/ 36 h 62"/>
              <a:gd name="T60" fmla="*/ 56 w 67"/>
              <a:gd name="T61" fmla="*/ 44 h 62"/>
              <a:gd name="T62" fmla="*/ 48 w 67"/>
              <a:gd name="T63" fmla="*/ 53 h 62"/>
              <a:gd name="T64" fmla="*/ 58 w 67"/>
              <a:gd name="T65" fmla="*/ 62 h 62"/>
              <a:gd name="T66" fmla="*/ 67 w 67"/>
              <a:gd name="T67" fmla="*/ 53 h 62"/>
              <a:gd name="T68" fmla="*/ 59 w 67"/>
              <a:gd name="T69" fmla="*/ 44 h 62"/>
              <a:gd name="T70" fmla="*/ 28 w 67"/>
              <a:gd name="T71" fmla="*/ 10 h 62"/>
              <a:gd name="T72" fmla="*/ 34 w 67"/>
              <a:gd name="T73" fmla="*/ 4 h 62"/>
              <a:gd name="T74" fmla="*/ 39 w 67"/>
              <a:gd name="T75" fmla="*/ 10 h 62"/>
              <a:gd name="T76" fmla="*/ 34 w 67"/>
              <a:gd name="T77" fmla="*/ 15 h 62"/>
              <a:gd name="T78" fmla="*/ 28 w 67"/>
              <a:gd name="T79" fmla="*/ 10 h 62"/>
              <a:gd name="T80" fmla="*/ 15 w 67"/>
              <a:gd name="T81" fmla="*/ 53 h 62"/>
              <a:gd name="T82" fmla="*/ 10 w 67"/>
              <a:gd name="T83" fmla="*/ 58 h 62"/>
              <a:gd name="T84" fmla="*/ 4 w 67"/>
              <a:gd name="T85" fmla="*/ 53 h 62"/>
              <a:gd name="T86" fmla="*/ 10 w 67"/>
              <a:gd name="T87" fmla="*/ 47 h 62"/>
              <a:gd name="T88" fmla="*/ 15 w 67"/>
              <a:gd name="T89" fmla="*/ 53 h 62"/>
              <a:gd name="T90" fmla="*/ 39 w 67"/>
              <a:gd name="T91" fmla="*/ 53 h 62"/>
              <a:gd name="T92" fmla="*/ 34 w 67"/>
              <a:gd name="T93" fmla="*/ 58 h 62"/>
              <a:gd name="T94" fmla="*/ 28 w 67"/>
              <a:gd name="T95" fmla="*/ 53 h 62"/>
              <a:gd name="T96" fmla="*/ 34 w 67"/>
              <a:gd name="T97" fmla="*/ 47 h 62"/>
              <a:gd name="T98" fmla="*/ 39 w 67"/>
              <a:gd name="T99" fmla="*/ 53 h 62"/>
              <a:gd name="T100" fmla="*/ 58 w 67"/>
              <a:gd name="T101" fmla="*/ 58 h 62"/>
              <a:gd name="T102" fmla="*/ 52 w 67"/>
              <a:gd name="T103" fmla="*/ 53 h 62"/>
              <a:gd name="T104" fmla="*/ 58 w 67"/>
              <a:gd name="T105" fmla="*/ 47 h 62"/>
              <a:gd name="T106" fmla="*/ 63 w 67"/>
              <a:gd name="T107" fmla="*/ 53 h 62"/>
              <a:gd name="T108" fmla="*/ 58 w 67"/>
              <a:gd name="T109" fmla="*/ 58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67" h="62">
                <a:moveTo>
                  <a:pt x="59" y="44"/>
                </a:moveTo>
                <a:cubicBezTo>
                  <a:pt x="59" y="35"/>
                  <a:pt x="59" y="35"/>
                  <a:pt x="59" y="35"/>
                </a:cubicBezTo>
                <a:cubicBezTo>
                  <a:pt x="59" y="34"/>
                  <a:pt x="59" y="33"/>
                  <a:pt x="58" y="33"/>
                </a:cubicBezTo>
                <a:cubicBezTo>
                  <a:pt x="53" y="33"/>
                  <a:pt x="53" y="33"/>
                  <a:pt x="53" y="33"/>
                </a:cubicBezTo>
                <a:cubicBezTo>
                  <a:pt x="50" y="33"/>
                  <a:pt x="50" y="33"/>
                  <a:pt x="50" y="33"/>
                </a:cubicBezTo>
                <a:cubicBezTo>
                  <a:pt x="35" y="33"/>
                  <a:pt x="35" y="33"/>
                  <a:pt x="35" y="33"/>
                </a:cubicBezTo>
                <a:cubicBezTo>
                  <a:pt x="35" y="19"/>
                  <a:pt x="35" y="19"/>
                  <a:pt x="35" y="19"/>
                </a:cubicBezTo>
                <a:cubicBezTo>
                  <a:pt x="40" y="18"/>
                  <a:pt x="43" y="14"/>
                  <a:pt x="43" y="10"/>
                </a:cubicBezTo>
                <a:cubicBezTo>
                  <a:pt x="43" y="4"/>
                  <a:pt x="39" y="0"/>
                  <a:pt x="34" y="0"/>
                </a:cubicBezTo>
                <a:cubicBezTo>
                  <a:pt x="29" y="0"/>
                  <a:pt x="24" y="4"/>
                  <a:pt x="24" y="10"/>
                </a:cubicBezTo>
                <a:cubicBezTo>
                  <a:pt x="24" y="14"/>
                  <a:pt x="28" y="18"/>
                  <a:pt x="32" y="19"/>
                </a:cubicBezTo>
                <a:cubicBezTo>
                  <a:pt x="32" y="33"/>
                  <a:pt x="32" y="33"/>
                  <a:pt x="32" y="33"/>
                </a:cubicBezTo>
                <a:cubicBezTo>
                  <a:pt x="10" y="33"/>
                  <a:pt x="10" y="33"/>
                  <a:pt x="10" y="33"/>
                </a:cubicBezTo>
                <a:cubicBezTo>
                  <a:pt x="9" y="33"/>
                  <a:pt x="8" y="34"/>
                  <a:pt x="8" y="35"/>
                </a:cubicBezTo>
                <a:cubicBezTo>
                  <a:pt x="8" y="44"/>
                  <a:pt x="8" y="44"/>
                  <a:pt x="8" y="44"/>
                </a:cubicBezTo>
                <a:cubicBezTo>
                  <a:pt x="4" y="44"/>
                  <a:pt x="0" y="48"/>
                  <a:pt x="0" y="53"/>
                </a:cubicBezTo>
                <a:cubicBezTo>
                  <a:pt x="0" y="58"/>
                  <a:pt x="4" y="62"/>
                  <a:pt x="10" y="62"/>
                </a:cubicBezTo>
                <a:cubicBezTo>
                  <a:pt x="15" y="62"/>
                  <a:pt x="19" y="58"/>
                  <a:pt x="19" y="53"/>
                </a:cubicBezTo>
                <a:cubicBezTo>
                  <a:pt x="19" y="48"/>
                  <a:pt x="16" y="44"/>
                  <a:pt x="11" y="44"/>
                </a:cubicBezTo>
                <a:cubicBezTo>
                  <a:pt x="11" y="36"/>
                  <a:pt x="11" y="36"/>
                  <a:pt x="11" y="36"/>
                </a:cubicBezTo>
                <a:cubicBezTo>
                  <a:pt x="32" y="36"/>
                  <a:pt x="32" y="36"/>
                  <a:pt x="32" y="36"/>
                </a:cubicBezTo>
                <a:cubicBezTo>
                  <a:pt x="32" y="44"/>
                  <a:pt x="32" y="44"/>
                  <a:pt x="32" y="44"/>
                </a:cubicBezTo>
                <a:cubicBezTo>
                  <a:pt x="28" y="44"/>
                  <a:pt x="24" y="48"/>
                  <a:pt x="24" y="53"/>
                </a:cubicBezTo>
                <a:cubicBezTo>
                  <a:pt x="24" y="58"/>
                  <a:pt x="29" y="62"/>
                  <a:pt x="34" y="62"/>
                </a:cubicBezTo>
                <a:cubicBezTo>
                  <a:pt x="39" y="62"/>
                  <a:pt x="43" y="58"/>
                  <a:pt x="43" y="53"/>
                </a:cubicBezTo>
                <a:cubicBezTo>
                  <a:pt x="43" y="48"/>
                  <a:pt x="40" y="44"/>
                  <a:pt x="35" y="44"/>
                </a:cubicBezTo>
                <a:cubicBezTo>
                  <a:pt x="35" y="36"/>
                  <a:pt x="35" y="36"/>
                  <a:pt x="35" y="36"/>
                </a:cubicBezTo>
                <a:cubicBezTo>
                  <a:pt x="50" y="36"/>
                  <a:pt x="50" y="36"/>
                  <a:pt x="50" y="36"/>
                </a:cubicBezTo>
                <a:cubicBezTo>
                  <a:pt x="53" y="36"/>
                  <a:pt x="53" y="36"/>
                  <a:pt x="53" y="36"/>
                </a:cubicBezTo>
                <a:cubicBezTo>
                  <a:pt x="56" y="36"/>
                  <a:pt x="56" y="36"/>
                  <a:pt x="56" y="36"/>
                </a:cubicBezTo>
                <a:cubicBezTo>
                  <a:pt x="56" y="44"/>
                  <a:pt x="56" y="44"/>
                  <a:pt x="56" y="44"/>
                </a:cubicBezTo>
                <a:cubicBezTo>
                  <a:pt x="52" y="44"/>
                  <a:pt x="48" y="48"/>
                  <a:pt x="48" y="53"/>
                </a:cubicBezTo>
                <a:cubicBezTo>
                  <a:pt x="48" y="58"/>
                  <a:pt x="53" y="62"/>
                  <a:pt x="58" y="62"/>
                </a:cubicBezTo>
                <a:cubicBezTo>
                  <a:pt x="63" y="62"/>
                  <a:pt x="67" y="58"/>
                  <a:pt x="67" y="53"/>
                </a:cubicBezTo>
                <a:cubicBezTo>
                  <a:pt x="67" y="48"/>
                  <a:pt x="64" y="44"/>
                  <a:pt x="59" y="44"/>
                </a:cubicBezTo>
                <a:close/>
                <a:moveTo>
                  <a:pt x="28" y="10"/>
                </a:moveTo>
                <a:cubicBezTo>
                  <a:pt x="28" y="6"/>
                  <a:pt x="31" y="4"/>
                  <a:pt x="34" y="4"/>
                </a:cubicBezTo>
                <a:cubicBezTo>
                  <a:pt x="37" y="4"/>
                  <a:pt x="39" y="6"/>
                  <a:pt x="39" y="10"/>
                </a:cubicBezTo>
                <a:cubicBezTo>
                  <a:pt x="39" y="13"/>
                  <a:pt x="37" y="15"/>
                  <a:pt x="34" y="15"/>
                </a:cubicBezTo>
                <a:cubicBezTo>
                  <a:pt x="31" y="15"/>
                  <a:pt x="28" y="13"/>
                  <a:pt x="28" y="10"/>
                </a:cubicBezTo>
                <a:close/>
                <a:moveTo>
                  <a:pt x="15" y="53"/>
                </a:moveTo>
                <a:cubicBezTo>
                  <a:pt x="15" y="56"/>
                  <a:pt x="13" y="58"/>
                  <a:pt x="10" y="58"/>
                </a:cubicBezTo>
                <a:cubicBezTo>
                  <a:pt x="6" y="58"/>
                  <a:pt x="4" y="56"/>
                  <a:pt x="4" y="53"/>
                </a:cubicBezTo>
                <a:cubicBezTo>
                  <a:pt x="4" y="50"/>
                  <a:pt x="6" y="47"/>
                  <a:pt x="10" y="47"/>
                </a:cubicBezTo>
                <a:cubicBezTo>
                  <a:pt x="13" y="47"/>
                  <a:pt x="15" y="50"/>
                  <a:pt x="15" y="53"/>
                </a:cubicBezTo>
                <a:close/>
                <a:moveTo>
                  <a:pt x="39" y="53"/>
                </a:moveTo>
                <a:cubicBezTo>
                  <a:pt x="39" y="56"/>
                  <a:pt x="37" y="58"/>
                  <a:pt x="34" y="58"/>
                </a:cubicBezTo>
                <a:cubicBezTo>
                  <a:pt x="31" y="58"/>
                  <a:pt x="28" y="56"/>
                  <a:pt x="28" y="53"/>
                </a:cubicBezTo>
                <a:cubicBezTo>
                  <a:pt x="28" y="50"/>
                  <a:pt x="31" y="47"/>
                  <a:pt x="34" y="47"/>
                </a:cubicBezTo>
                <a:cubicBezTo>
                  <a:pt x="37" y="47"/>
                  <a:pt x="39" y="50"/>
                  <a:pt x="39" y="53"/>
                </a:cubicBezTo>
                <a:close/>
                <a:moveTo>
                  <a:pt x="58" y="58"/>
                </a:moveTo>
                <a:cubicBezTo>
                  <a:pt x="55" y="58"/>
                  <a:pt x="52" y="56"/>
                  <a:pt x="52" y="53"/>
                </a:cubicBezTo>
                <a:cubicBezTo>
                  <a:pt x="52" y="50"/>
                  <a:pt x="55" y="47"/>
                  <a:pt x="58" y="47"/>
                </a:cubicBezTo>
                <a:cubicBezTo>
                  <a:pt x="61" y="47"/>
                  <a:pt x="63" y="50"/>
                  <a:pt x="63" y="53"/>
                </a:cubicBezTo>
                <a:cubicBezTo>
                  <a:pt x="63" y="56"/>
                  <a:pt x="61" y="58"/>
                  <a:pt x="58" y="58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4" name="Freeform 8">
            <a:extLst>
              <a:ext uri="{FF2B5EF4-FFF2-40B4-BE49-F238E27FC236}">
                <a16:creationId xmlns:a16="http://schemas.microsoft.com/office/drawing/2014/main" id="{3FF5B04F-882C-1BAF-2D23-92ABFACD28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9110" y="2412180"/>
            <a:ext cx="1049765" cy="927242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5" name="Freeform 87">
            <a:extLst>
              <a:ext uri="{FF2B5EF4-FFF2-40B4-BE49-F238E27FC236}">
                <a16:creationId xmlns:a16="http://schemas.microsoft.com/office/drawing/2014/main" id="{8DDF0AEA-F0F2-7EE9-FB4E-C241066F94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1989" y="2441842"/>
            <a:ext cx="863138" cy="864710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66" name="Freeform 170">
            <a:extLst>
              <a:ext uri="{FF2B5EF4-FFF2-40B4-BE49-F238E27FC236}">
                <a16:creationId xmlns:a16="http://schemas.microsoft.com/office/drawing/2014/main" id="{0C20B290-C2EF-0E78-67B1-390C64FCC1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28573" y="2504207"/>
            <a:ext cx="710240" cy="798363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rgbClr val="066598"/>
          </a:solidFill>
          <a:ln>
            <a:noFill/>
          </a:ln>
          <a:effectLst/>
        </p:spPr>
        <p:txBody>
          <a:bodyPr wrap="none" lIns="34290" tIns="17145" rIns="34290" bIns="17145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</a:endParaRPr>
          </a:p>
        </p:txBody>
      </p:sp>
      <p:pic>
        <p:nvPicPr>
          <p:cNvPr id="67" name="Imagem 66" descr="Ícone&#10;&#10;O conteúdo gerado por IA pode estar incorreto.">
            <a:extLst>
              <a:ext uri="{FF2B5EF4-FFF2-40B4-BE49-F238E27FC236}">
                <a16:creationId xmlns:a16="http://schemas.microsoft.com/office/drawing/2014/main" id="{E607D473-B3C7-8A65-B21E-68032A5D08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178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847D87-D9A3-53A0-A50C-D1F23546C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>
            <a:extLst>
              <a:ext uri="{FF2B5EF4-FFF2-40B4-BE49-F238E27FC236}">
                <a16:creationId xmlns:a16="http://schemas.microsoft.com/office/drawing/2014/main" id="{EF96D42A-48B5-8162-1AE3-DC187B4C5E1C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B26E1EF0-345A-23AC-5C37-17116C732B44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2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CAF3EF8-AFC1-8535-F865-F5222942D578}"/>
              </a:ext>
            </a:extLst>
          </p:cNvPr>
          <p:cNvSpPr txBox="1"/>
          <p:nvPr/>
        </p:nvSpPr>
        <p:spPr>
          <a:xfrm>
            <a:off x="533400" y="27721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Teleinterconsulta</a:t>
            </a: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6D949510-DC4F-5FB8-2A45-4E130C449A13}"/>
              </a:ext>
            </a:extLst>
          </p:cNvPr>
          <p:cNvSpPr>
            <a:spLocks/>
          </p:cNvSpPr>
          <p:nvPr/>
        </p:nvSpPr>
        <p:spPr bwMode="auto">
          <a:xfrm>
            <a:off x="2900802" y="1743649"/>
            <a:ext cx="1700213" cy="1649668"/>
          </a:xfrm>
          <a:custGeom>
            <a:avLst/>
            <a:gdLst>
              <a:gd name="connsiteX0" fmla="*/ 0 w 1700213"/>
              <a:gd name="connsiteY0" fmla="*/ 0 h 1649668"/>
              <a:gd name="connsiteX1" fmla="*/ 61913 w 1700213"/>
              <a:gd name="connsiteY1" fmla="*/ 1588 h 1649668"/>
              <a:gd name="connsiteX2" fmla="*/ 123032 w 1700213"/>
              <a:gd name="connsiteY2" fmla="*/ 3175 h 1649668"/>
              <a:gd name="connsiteX3" fmla="*/ 185738 w 1700213"/>
              <a:gd name="connsiteY3" fmla="*/ 7938 h 1649668"/>
              <a:gd name="connsiteX4" fmla="*/ 246857 w 1700213"/>
              <a:gd name="connsiteY4" fmla="*/ 14288 h 1649668"/>
              <a:gd name="connsiteX5" fmla="*/ 307182 w 1700213"/>
              <a:gd name="connsiteY5" fmla="*/ 21431 h 1649668"/>
              <a:gd name="connsiteX6" fmla="*/ 366713 w 1700213"/>
              <a:gd name="connsiteY6" fmla="*/ 32544 h 1649668"/>
              <a:gd name="connsiteX7" fmla="*/ 427832 w 1700213"/>
              <a:gd name="connsiteY7" fmla="*/ 42863 h 1649668"/>
              <a:gd name="connsiteX8" fmla="*/ 487363 w 1700213"/>
              <a:gd name="connsiteY8" fmla="*/ 54769 h 1649668"/>
              <a:gd name="connsiteX9" fmla="*/ 546894 w 1700213"/>
              <a:gd name="connsiteY9" fmla="*/ 70644 h 1649668"/>
              <a:gd name="connsiteX10" fmla="*/ 604838 w 1700213"/>
              <a:gd name="connsiteY10" fmla="*/ 85725 h 1649668"/>
              <a:gd name="connsiteX11" fmla="*/ 662782 w 1700213"/>
              <a:gd name="connsiteY11" fmla="*/ 103981 h 1649668"/>
              <a:gd name="connsiteX12" fmla="*/ 720725 w 1700213"/>
              <a:gd name="connsiteY12" fmla="*/ 123825 h 1649668"/>
              <a:gd name="connsiteX13" fmla="*/ 777082 w 1700213"/>
              <a:gd name="connsiteY13" fmla="*/ 143669 h 1649668"/>
              <a:gd name="connsiteX14" fmla="*/ 833438 w 1700213"/>
              <a:gd name="connsiteY14" fmla="*/ 166688 h 1649668"/>
              <a:gd name="connsiteX15" fmla="*/ 889794 w 1700213"/>
              <a:gd name="connsiteY15" fmla="*/ 190500 h 1649668"/>
              <a:gd name="connsiteX16" fmla="*/ 944563 w 1700213"/>
              <a:gd name="connsiteY16" fmla="*/ 216694 h 1649668"/>
              <a:gd name="connsiteX17" fmla="*/ 1050925 w 1700213"/>
              <a:gd name="connsiteY17" fmla="*/ 271463 h 1649668"/>
              <a:gd name="connsiteX18" fmla="*/ 1156494 w 1700213"/>
              <a:gd name="connsiteY18" fmla="*/ 332581 h 1649668"/>
              <a:gd name="connsiteX19" fmla="*/ 1257301 w 1700213"/>
              <a:gd name="connsiteY19" fmla="*/ 399256 h 1649668"/>
              <a:gd name="connsiteX20" fmla="*/ 1354932 w 1700213"/>
              <a:gd name="connsiteY20" fmla="*/ 473075 h 1649668"/>
              <a:gd name="connsiteX21" fmla="*/ 1447801 w 1700213"/>
              <a:gd name="connsiteY21" fmla="*/ 551656 h 1649668"/>
              <a:gd name="connsiteX22" fmla="*/ 1537494 w 1700213"/>
              <a:gd name="connsiteY22" fmla="*/ 635794 h 1649668"/>
              <a:gd name="connsiteX23" fmla="*/ 1621632 w 1700213"/>
              <a:gd name="connsiteY23" fmla="*/ 725488 h 1649668"/>
              <a:gd name="connsiteX24" fmla="*/ 1700213 w 1700213"/>
              <a:gd name="connsiteY24" fmla="*/ 819944 h 1649668"/>
              <a:gd name="connsiteX25" fmla="*/ 660267 w 1700213"/>
              <a:gd name="connsiteY25" fmla="*/ 1649668 h 1649668"/>
              <a:gd name="connsiteX26" fmla="*/ 318902 w 1700213"/>
              <a:gd name="connsiteY26" fmla="*/ 1474309 h 1649668"/>
              <a:gd name="connsiteX27" fmla="*/ 0 w 1700213"/>
              <a:gd name="connsiteY27" fmla="*/ 1312853 h 1649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1649668">
                <a:moveTo>
                  <a:pt x="0" y="0"/>
                </a:moveTo>
                <a:lnTo>
                  <a:pt x="61913" y="1588"/>
                </a:lnTo>
                <a:lnTo>
                  <a:pt x="123032" y="3175"/>
                </a:lnTo>
                <a:lnTo>
                  <a:pt x="185738" y="7938"/>
                </a:lnTo>
                <a:lnTo>
                  <a:pt x="246857" y="14288"/>
                </a:lnTo>
                <a:lnTo>
                  <a:pt x="307182" y="21431"/>
                </a:lnTo>
                <a:lnTo>
                  <a:pt x="366713" y="32544"/>
                </a:lnTo>
                <a:lnTo>
                  <a:pt x="427832" y="42863"/>
                </a:lnTo>
                <a:lnTo>
                  <a:pt x="487363" y="54769"/>
                </a:lnTo>
                <a:lnTo>
                  <a:pt x="546894" y="70644"/>
                </a:lnTo>
                <a:lnTo>
                  <a:pt x="604838" y="85725"/>
                </a:lnTo>
                <a:lnTo>
                  <a:pt x="662782" y="103981"/>
                </a:lnTo>
                <a:lnTo>
                  <a:pt x="720725" y="123825"/>
                </a:lnTo>
                <a:lnTo>
                  <a:pt x="777082" y="143669"/>
                </a:lnTo>
                <a:lnTo>
                  <a:pt x="833438" y="166688"/>
                </a:lnTo>
                <a:lnTo>
                  <a:pt x="889794" y="190500"/>
                </a:lnTo>
                <a:lnTo>
                  <a:pt x="944563" y="216694"/>
                </a:lnTo>
                <a:lnTo>
                  <a:pt x="1050925" y="271463"/>
                </a:lnTo>
                <a:lnTo>
                  <a:pt x="1156494" y="332581"/>
                </a:lnTo>
                <a:lnTo>
                  <a:pt x="1257301" y="399256"/>
                </a:lnTo>
                <a:lnTo>
                  <a:pt x="1354932" y="473075"/>
                </a:lnTo>
                <a:lnTo>
                  <a:pt x="1447801" y="551656"/>
                </a:lnTo>
                <a:lnTo>
                  <a:pt x="1537494" y="635794"/>
                </a:lnTo>
                <a:lnTo>
                  <a:pt x="1621632" y="725488"/>
                </a:lnTo>
                <a:lnTo>
                  <a:pt x="1700213" y="819944"/>
                </a:lnTo>
                <a:lnTo>
                  <a:pt x="660267" y="1649668"/>
                </a:lnTo>
                <a:lnTo>
                  <a:pt x="318902" y="1474309"/>
                </a:lnTo>
                <a:lnTo>
                  <a:pt x="0" y="1312853"/>
                </a:lnTo>
                <a:close/>
              </a:path>
            </a:pathLst>
          </a:custGeom>
          <a:solidFill>
            <a:srgbClr val="3A95C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8" name="Freeform 63">
            <a:extLst>
              <a:ext uri="{FF2B5EF4-FFF2-40B4-BE49-F238E27FC236}">
                <a16:creationId xmlns:a16="http://schemas.microsoft.com/office/drawing/2014/main" id="{ECBF3923-F445-70DF-C83B-F224ECF4FF4F}"/>
              </a:ext>
            </a:extLst>
          </p:cNvPr>
          <p:cNvSpPr>
            <a:spLocks/>
          </p:cNvSpPr>
          <p:nvPr/>
        </p:nvSpPr>
        <p:spPr bwMode="auto">
          <a:xfrm>
            <a:off x="3591450" y="2607249"/>
            <a:ext cx="1520743" cy="1841500"/>
          </a:xfrm>
          <a:custGeom>
            <a:avLst/>
            <a:gdLst>
              <a:gd name="connsiteX0" fmla="*/ 1046873 w 1520742"/>
              <a:gd name="connsiteY0" fmla="*/ 0 h 1841500"/>
              <a:gd name="connsiteX1" fmla="*/ 1084973 w 1520742"/>
              <a:gd name="connsiteY1" fmla="*/ 48440 h 1841500"/>
              <a:gd name="connsiteX2" fmla="*/ 1119898 w 1520742"/>
              <a:gd name="connsiteY2" fmla="*/ 99262 h 1841500"/>
              <a:gd name="connsiteX3" fmla="*/ 1154823 w 1520742"/>
              <a:gd name="connsiteY3" fmla="*/ 149289 h 1841500"/>
              <a:gd name="connsiteX4" fmla="*/ 1188161 w 1520742"/>
              <a:gd name="connsiteY4" fmla="*/ 200905 h 1841500"/>
              <a:gd name="connsiteX5" fmla="*/ 1219911 w 1520742"/>
              <a:gd name="connsiteY5" fmla="*/ 253316 h 1841500"/>
              <a:gd name="connsiteX6" fmla="*/ 1250867 w 1520742"/>
              <a:gd name="connsiteY6" fmla="*/ 306520 h 1841500"/>
              <a:gd name="connsiteX7" fmla="*/ 1279442 w 1520742"/>
              <a:gd name="connsiteY7" fmla="*/ 359724 h 1841500"/>
              <a:gd name="connsiteX8" fmla="*/ 1307223 w 1520742"/>
              <a:gd name="connsiteY8" fmla="*/ 414516 h 1841500"/>
              <a:gd name="connsiteX9" fmla="*/ 1331830 w 1520742"/>
              <a:gd name="connsiteY9" fmla="*/ 469309 h 1841500"/>
              <a:gd name="connsiteX10" fmla="*/ 1355642 w 1520742"/>
              <a:gd name="connsiteY10" fmla="*/ 525689 h 1841500"/>
              <a:gd name="connsiteX11" fmla="*/ 1378661 w 1520742"/>
              <a:gd name="connsiteY11" fmla="*/ 582070 h 1841500"/>
              <a:gd name="connsiteX12" fmla="*/ 1398505 w 1520742"/>
              <a:gd name="connsiteY12" fmla="*/ 640039 h 1841500"/>
              <a:gd name="connsiteX13" fmla="*/ 1418348 w 1520742"/>
              <a:gd name="connsiteY13" fmla="*/ 696419 h 1841500"/>
              <a:gd name="connsiteX14" fmla="*/ 1436605 w 1520742"/>
              <a:gd name="connsiteY14" fmla="*/ 754388 h 1841500"/>
              <a:gd name="connsiteX15" fmla="*/ 1451686 w 1520742"/>
              <a:gd name="connsiteY15" fmla="*/ 813945 h 1841500"/>
              <a:gd name="connsiteX16" fmla="*/ 1465973 w 1520742"/>
              <a:gd name="connsiteY16" fmla="*/ 871913 h 1841500"/>
              <a:gd name="connsiteX17" fmla="*/ 1479467 w 1520742"/>
              <a:gd name="connsiteY17" fmla="*/ 931470 h 1841500"/>
              <a:gd name="connsiteX18" fmla="*/ 1489786 w 1520742"/>
              <a:gd name="connsiteY18" fmla="*/ 991027 h 1841500"/>
              <a:gd name="connsiteX19" fmla="*/ 1499311 w 1520742"/>
              <a:gd name="connsiteY19" fmla="*/ 1050584 h 1841500"/>
              <a:gd name="connsiteX20" fmla="*/ 1506455 w 1520742"/>
              <a:gd name="connsiteY20" fmla="*/ 1111729 h 1841500"/>
              <a:gd name="connsiteX21" fmla="*/ 1512805 w 1520742"/>
              <a:gd name="connsiteY21" fmla="*/ 1171286 h 1841500"/>
              <a:gd name="connsiteX22" fmla="*/ 1517567 w 1520742"/>
              <a:gd name="connsiteY22" fmla="*/ 1231637 h 1841500"/>
              <a:gd name="connsiteX23" fmla="*/ 1520742 w 1520742"/>
              <a:gd name="connsiteY23" fmla="*/ 1292782 h 1841500"/>
              <a:gd name="connsiteX24" fmla="*/ 1520742 w 1520742"/>
              <a:gd name="connsiteY24" fmla="*/ 1353928 h 1841500"/>
              <a:gd name="connsiteX25" fmla="*/ 1520742 w 1520742"/>
              <a:gd name="connsiteY25" fmla="*/ 1415073 h 1841500"/>
              <a:gd name="connsiteX26" fmla="*/ 1517567 w 1520742"/>
              <a:gd name="connsiteY26" fmla="*/ 1476218 h 1841500"/>
              <a:gd name="connsiteX27" fmla="*/ 1512805 w 1520742"/>
              <a:gd name="connsiteY27" fmla="*/ 1536569 h 1841500"/>
              <a:gd name="connsiteX28" fmla="*/ 1506455 w 1520742"/>
              <a:gd name="connsiteY28" fmla="*/ 1597714 h 1841500"/>
              <a:gd name="connsiteX29" fmla="*/ 1499311 w 1520742"/>
              <a:gd name="connsiteY29" fmla="*/ 1658859 h 1841500"/>
              <a:gd name="connsiteX30" fmla="*/ 1489786 w 1520742"/>
              <a:gd name="connsiteY30" fmla="*/ 1720004 h 1841500"/>
              <a:gd name="connsiteX31" fmla="*/ 1479467 w 1520742"/>
              <a:gd name="connsiteY31" fmla="*/ 1781149 h 1841500"/>
              <a:gd name="connsiteX32" fmla="*/ 1465973 w 1520742"/>
              <a:gd name="connsiteY32" fmla="*/ 1841500 h 1841500"/>
              <a:gd name="connsiteX33" fmla="*/ 141125 w 1520742"/>
              <a:gd name="connsiteY33" fmla="*/ 1539029 h 1841500"/>
              <a:gd name="connsiteX34" fmla="*/ 108572 w 1520742"/>
              <a:gd name="connsiteY34" fmla="*/ 1373813 h 1841500"/>
              <a:gd name="connsiteX35" fmla="*/ 69838 w 1520742"/>
              <a:gd name="connsiteY35" fmla="*/ 1177233 h 1841500"/>
              <a:gd name="connsiteX36" fmla="*/ 0 w 1520742"/>
              <a:gd name="connsiteY36" fmla="*/ 834442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20742" h="1841500">
                <a:moveTo>
                  <a:pt x="1046873" y="0"/>
                </a:moveTo>
                <a:lnTo>
                  <a:pt x="1084973" y="48440"/>
                </a:lnTo>
                <a:lnTo>
                  <a:pt x="1119898" y="99262"/>
                </a:lnTo>
                <a:lnTo>
                  <a:pt x="1154823" y="149289"/>
                </a:lnTo>
                <a:lnTo>
                  <a:pt x="1188161" y="200905"/>
                </a:lnTo>
                <a:lnTo>
                  <a:pt x="1219911" y="253316"/>
                </a:lnTo>
                <a:lnTo>
                  <a:pt x="1250867" y="306520"/>
                </a:lnTo>
                <a:lnTo>
                  <a:pt x="1279442" y="359724"/>
                </a:lnTo>
                <a:lnTo>
                  <a:pt x="1307223" y="414516"/>
                </a:lnTo>
                <a:lnTo>
                  <a:pt x="1331830" y="469309"/>
                </a:lnTo>
                <a:lnTo>
                  <a:pt x="1355642" y="525689"/>
                </a:lnTo>
                <a:lnTo>
                  <a:pt x="1378661" y="582070"/>
                </a:lnTo>
                <a:lnTo>
                  <a:pt x="1398505" y="640039"/>
                </a:lnTo>
                <a:lnTo>
                  <a:pt x="1418348" y="696419"/>
                </a:lnTo>
                <a:lnTo>
                  <a:pt x="1436605" y="754388"/>
                </a:lnTo>
                <a:lnTo>
                  <a:pt x="1451686" y="813945"/>
                </a:lnTo>
                <a:lnTo>
                  <a:pt x="1465973" y="871913"/>
                </a:lnTo>
                <a:lnTo>
                  <a:pt x="1479467" y="931470"/>
                </a:lnTo>
                <a:lnTo>
                  <a:pt x="1489786" y="991027"/>
                </a:lnTo>
                <a:lnTo>
                  <a:pt x="1499311" y="1050584"/>
                </a:lnTo>
                <a:lnTo>
                  <a:pt x="1506455" y="1111729"/>
                </a:lnTo>
                <a:lnTo>
                  <a:pt x="1512805" y="1171286"/>
                </a:lnTo>
                <a:lnTo>
                  <a:pt x="1517567" y="1231637"/>
                </a:lnTo>
                <a:lnTo>
                  <a:pt x="1520742" y="1292782"/>
                </a:lnTo>
                <a:lnTo>
                  <a:pt x="1520742" y="1353928"/>
                </a:lnTo>
                <a:lnTo>
                  <a:pt x="1520742" y="1415073"/>
                </a:lnTo>
                <a:lnTo>
                  <a:pt x="1517567" y="1476218"/>
                </a:lnTo>
                <a:lnTo>
                  <a:pt x="1512805" y="1536569"/>
                </a:lnTo>
                <a:lnTo>
                  <a:pt x="1506455" y="1597714"/>
                </a:lnTo>
                <a:lnTo>
                  <a:pt x="1499311" y="1658859"/>
                </a:lnTo>
                <a:lnTo>
                  <a:pt x="1489786" y="1720004"/>
                </a:lnTo>
                <a:lnTo>
                  <a:pt x="1479467" y="1781149"/>
                </a:lnTo>
                <a:lnTo>
                  <a:pt x="1465973" y="1841500"/>
                </a:lnTo>
                <a:lnTo>
                  <a:pt x="141125" y="1539029"/>
                </a:lnTo>
                <a:lnTo>
                  <a:pt x="108572" y="1373813"/>
                </a:lnTo>
                <a:cubicBezTo>
                  <a:pt x="96353" y="1308272"/>
                  <a:pt x="84135" y="1242731"/>
                  <a:pt x="69838" y="1177233"/>
                </a:cubicBezTo>
                <a:lnTo>
                  <a:pt x="0" y="834442"/>
                </a:lnTo>
                <a:close/>
              </a:path>
            </a:pathLst>
          </a:custGeom>
          <a:solidFill>
            <a:srgbClr val="5DA7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29" name="Freeform 64">
            <a:extLst>
              <a:ext uri="{FF2B5EF4-FFF2-40B4-BE49-F238E27FC236}">
                <a16:creationId xmlns:a16="http://schemas.microsoft.com/office/drawing/2014/main" id="{394E666C-6843-7FB1-7944-680D300AF558}"/>
              </a:ext>
            </a:extLst>
          </p:cNvPr>
          <p:cNvSpPr>
            <a:spLocks/>
          </p:cNvSpPr>
          <p:nvPr/>
        </p:nvSpPr>
        <p:spPr bwMode="auto">
          <a:xfrm>
            <a:off x="3290154" y="4200831"/>
            <a:ext cx="1755360" cy="1778267"/>
          </a:xfrm>
          <a:custGeom>
            <a:avLst/>
            <a:gdLst>
              <a:gd name="connsiteX0" fmla="*/ 431666 w 1755360"/>
              <a:gd name="connsiteY0" fmla="*/ 0 h 1778266"/>
              <a:gd name="connsiteX1" fmla="*/ 1755360 w 1755360"/>
              <a:gd name="connsiteY1" fmla="*/ 302087 h 1778266"/>
              <a:gd name="connsiteX2" fmla="*/ 1740273 w 1755360"/>
              <a:gd name="connsiteY2" fmla="*/ 361642 h 1778266"/>
              <a:gd name="connsiteX3" fmla="*/ 1725186 w 1755360"/>
              <a:gd name="connsiteY3" fmla="*/ 421198 h 1778266"/>
              <a:gd name="connsiteX4" fmla="*/ 1706923 w 1755360"/>
              <a:gd name="connsiteY4" fmla="*/ 480753 h 1778266"/>
              <a:gd name="connsiteX5" fmla="*/ 1687072 w 1755360"/>
              <a:gd name="connsiteY5" fmla="*/ 538720 h 1778266"/>
              <a:gd name="connsiteX6" fmla="*/ 1665633 w 1755360"/>
              <a:gd name="connsiteY6" fmla="*/ 596688 h 1778266"/>
              <a:gd name="connsiteX7" fmla="*/ 1642605 w 1755360"/>
              <a:gd name="connsiteY7" fmla="*/ 653067 h 1778266"/>
              <a:gd name="connsiteX8" fmla="*/ 1619578 w 1755360"/>
              <a:gd name="connsiteY8" fmla="*/ 709446 h 1778266"/>
              <a:gd name="connsiteX9" fmla="*/ 1594169 w 1755360"/>
              <a:gd name="connsiteY9" fmla="*/ 764237 h 1778266"/>
              <a:gd name="connsiteX10" fmla="*/ 1537791 w 1755360"/>
              <a:gd name="connsiteY10" fmla="*/ 873024 h 1778266"/>
              <a:gd name="connsiteX11" fmla="*/ 1475062 w 1755360"/>
              <a:gd name="connsiteY11" fmla="*/ 977842 h 1778266"/>
              <a:gd name="connsiteX12" fmla="*/ 1407568 w 1755360"/>
              <a:gd name="connsiteY12" fmla="*/ 1078689 h 1778266"/>
              <a:gd name="connsiteX13" fmla="*/ 1334515 w 1755360"/>
              <a:gd name="connsiteY13" fmla="*/ 1174772 h 1778266"/>
              <a:gd name="connsiteX14" fmla="*/ 1256699 w 1755360"/>
              <a:gd name="connsiteY14" fmla="*/ 1267678 h 1778266"/>
              <a:gd name="connsiteX15" fmla="*/ 1174912 w 1755360"/>
              <a:gd name="connsiteY15" fmla="*/ 1355820 h 1778266"/>
              <a:gd name="connsiteX16" fmla="*/ 1085978 w 1755360"/>
              <a:gd name="connsiteY16" fmla="*/ 1439992 h 1778266"/>
              <a:gd name="connsiteX17" fmla="*/ 993075 w 1755360"/>
              <a:gd name="connsiteY17" fmla="*/ 1517811 h 1778266"/>
              <a:gd name="connsiteX18" fmla="*/ 895407 w 1755360"/>
              <a:gd name="connsiteY18" fmla="*/ 1590865 h 1778266"/>
              <a:gd name="connsiteX19" fmla="*/ 793769 w 1755360"/>
              <a:gd name="connsiteY19" fmla="*/ 1659155 h 1778266"/>
              <a:gd name="connsiteX20" fmla="*/ 688161 w 1755360"/>
              <a:gd name="connsiteY20" fmla="*/ 1721887 h 1778266"/>
              <a:gd name="connsiteX21" fmla="*/ 578582 w 1755360"/>
              <a:gd name="connsiteY21" fmla="*/ 1778266 h 1778266"/>
              <a:gd name="connsiteX22" fmla="*/ 0 w 1755360"/>
              <a:gd name="connsiteY22" fmla="*/ 578800 h 1778266"/>
              <a:gd name="connsiteX23" fmla="*/ 216196 w 1755360"/>
              <a:gd name="connsiteY23" fmla="*/ 295114 h 1778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5360" h="1778266">
                <a:moveTo>
                  <a:pt x="431666" y="0"/>
                </a:moveTo>
                <a:lnTo>
                  <a:pt x="1755360" y="302087"/>
                </a:lnTo>
                <a:lnTo>
                  <a:pt x="1740273" y="361642"/>
                </a:lnTo>
                <a:lnTo>
                  <a:pt x="1725186" y="421198"/>
                </a:lnTo>
                <a:lnTo>
                  <a:pt x="1706923" y="480753"/>
                </a:lnTo>
                <a:lnTo>
                  <a:pt x="1687072" y="538720"/>
                </a:lnTo>
                <a:lnTo>
                  <a:pt x="1665633" y="596688"/>
                </a:lnTo>
                <a:lnTo>
                  <a:pt x="1642605" y="653067"/>
                </a:lnTo>
                <a:lnTo>
                  <a:pt x="1619578" y="709446"/>
                </a:lnTo>
                <a:lnTo>
                  <a:pt x="1594169" y="764237"/>
                </a:lnTo>
                <a:lnTo>
                  <a:pt x="1537791" y="873024"/>
                </a:lnTo>
                <a:lnTo>
                  <a:pt x="1475062" y="977842"/>
                </a:lnTo>
                <a:lnTo>
                  <a:pt x="1407568" y="1078689"/>
                </a:lnTo>
                <a:lnTo>
                  <a:pt x="1334515" y="1174772"/>
                </a:lnTo>
                <a:lnTo>
                  <a:pt x="1256699" y="1267678"/>
                </a:lnTo>
                <a:lnTo>
                  <a:pt x="1174912" y="1355820"/>
                </a:lnTo>
                <a:lnTo>
                  <a:pt x="1085978" y="1439992"/>
                </a:lnTo>
                <a:lnTo>
                  <a:pt x="993075" y="1517811"/>
                </a:lnTo>
                <a:lnTo>
                  <a:pt x="895407" y="1590865"/>
                </a:lnTo>
                <a:lnTo>
                  <a:pt x="793769" y="1659155"/>
                </a:lnTo>
                <a:lnTo>
                  <a:pt x="688161" y="1721887"/>
                </a:lnTo>
                <a:lnTo>
                  <a:pt x="578582" y="1778266"/>
                </a:lnTo>
                <a:lnTo>
                  <a:pt x="0" y="578800"/>
                </a:lnTo>
                <a:lnTo>
                  <a:pt x="216196" y="295114"/>
                </a:lnTo>
                <a:close/>
              </a:path>
            </a:pathLst>
          </a:custGeom>
          <a:solidFill>
            <a:srgbClr val="7AB8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id="{9ADD63E7-C9B1-7018-2599-119F6E020EFD}"/>
              </a:ext>
            </a:extLst>
          </p:cNvPr>
          <p:cNvSpPr>
            <a:spLocks/>
          </p:cNvSpPr>
          <p:nvPr/>
        </p:nvSpPr>
        <p:spPr bwMode="auto">
          <a:xfrm>
            <a:off x="1927665" y="4805307"/>
            <a:ext cx="1889125" cy="1415091"/>
          </a:xfrm>
          <a:custGeom>
            <a:avLst/>
            <a:gdLst>
              <a:gd name="connsiteX0" fmla="*/ 578515 w 1889125"/>
              <a:gd name="connsiteY0" fmla="*/ 0 h 1415090"/>
              <a:gd name="connsiteX1" fmla="*/ 945082 w 1889125"/>
              <a:gd name="connsiteY1" fmla="*/ 2412 h 1415090"/>
              <a:gd name="connsiteX2" fmla="*/ 1312742 w 1889125"/>
              <a:gd name="connsiteY2" fmla="*/ 2412 h 1415090"/>
              <a:gd name="connsiteX3" fmla="*/ 1889125 w 1889125"/>
              <a:gd name="connsiteY3" fmla="*/ 1200699 h 1415090"/>
              <a:gd name="connsiteX4" fmla="*/ 1832769 w 1889125"/>
              <a:gd name="connsiteY4" fmla="*/ 1226109 h 1415090"/>
              <a:gd name="connsiteX5" fmla="*/ 1775619 w 1889125"/>
              <a:gd name="connsiteY5" fmla="*/ 1250724 h 1415090"/>
              <a:gd name="connsiteX6" fmla="*/ 1718469 w 1889125"/>
              <a:gd name="connsiteY6" fmla="*/ 1273751 h 1415090"/>
              <a:gd name="connsiteX7" fmla="*/ 1661319 w 1889125"/>
              <a:gd name="connsiteY7" fmla="*/ 1293602 h 1415090"/>
              <a:gd name="connsiteX8" fmla="*/ 1602581 w 1889125"/>
              <a:gd name="connsiteY8" fmla="*/ 1313453 h 1415090"/>
              <a:gd name="connsiteX9" fmla="*/ 1544638 w 1889125"/>
              <a:gd name="connsiteY9" fmla="*/ 1331716 h 1415090"/>
              <a:gd name="connsiteX10" fmla="*/ 1485106 w 1889125"/>
              <a:gd name="connsiteY10" fmla="*/ 1346803 h 1415090"/>
              <a:gd name="connsiteX11" fmla="*/ 1425575 w 1889125"/>
              <a:gd name="connsiteY11" fmla="*/ 1361889 h 1415090"/>
              <a:gd name="connsiteX12" fmla="*/ 1366044 w 1889125"/>
              <a:gd name="connsiteY12" fmla="*/ 1374594 h 1415090"/>
              <a:gd name="connsiteX13" fmla="*/ 1306513 w 1889125"/>
              <a:gd name="connsiteY13" fmla="*/ 1384917 h 1415090"/>
              <a:gd name="connsiteX14" fmla="*/ 1246981 w 1889125"/>
              <a:gd name="connsiteY14" fmla="*/ 1393651 h 1415090"/>
              <a:gd name="connsiteX15" fmla="*/ 1185863 w 1889125"/>
              <a:gd name="connsiteY15" fmla="*/ 1401591 h 1415090"/>
              <a:gd name="connsiteX16" fmla="*/ 1126331 w 1889125"/>
              <a:gd name="connsiteY16" fmla="*/ 1407944 h 1415090"/>
              <a:gd name="connsiteX17" fmla="*/ 1066006 w 1889125"/>
              <a:gd name="connsiteY17" fmla="*/ 1412708 h 1415090"/>
              <a:gd name="connsiteX18" fmla="*/ 1004888 w 1889125"/>
              <a:gd name="connsiteY18" fmla="*/ 1413502 h 1415090"/>
              <a:gd name="connsiteX19" fmla="*/ 945356 w 1889125"/>
              <a:gd name="connsiteY19" fmla="*/ 1415090 h 1415090"/>
              <a:gd name="connsiteX20" fmla="*/ 884238 w 1889125"/>
              <a:gd name="connsiteY20" fmla="*/ 1413502 h 1415090"/>
              <a:gd name="connsiteX21" fmla="*/ 823119 w 1889125"/>
              <a:gd name="connsiteY21" fmla="*/ 1412708 h 1415090"/>
              <a:gd name="connsiteX22" fmla="*/ 763588 w 1889125"/>
              <a:gd name="connsiteY22" fmla="*/ 1407944 h 1415090"/>
              <a:gd name="connsiteX23" fmla="*/ 703263 w 1889125"/>
              <a:gd name="connsiteY23" fmla="*/ 1401591 h 1415090"/>
              <a:gd name="connsiteX24" fmla="*/ 642144 w 1889125"/>
              <a:gd name="connsiteY24" fmla="*/ 1393651 h 1415090"/>
              <a:gd name="connsiteX25" fmla="*/ 582613 w 1889125"/>
              <a:gd name="connsiteY25" fmla="*/ 1384917 h 1415090"/>
              <a:gd name="connsiteX26" fmla="*/ 523081 w 1889125"/>
              <a:gd name="connsiteY26" fmla="*/ 1374594 h 1415090"/>
              <a:gd name="connsiteX27" fmla="*/ 463550 w 1889125"/>
              <a:gd name="connsiteY27" fmla="*/ 1361889 h 1415090"/>
              <a:gd name="connsiteX28" fmla="*/ 404019 w 1889125"/>
              <a:gd name="connsiteY28" fmla="*/ 1346803 h 1415090"/>
              <a:gd name="connsiteX29" fmla="*/ 344488 w 1889125"/>
              <a:gd name="connsiteY29" fmla="*/ 1331716 h 1415090"/>
              <a:gd name="connsiteX30" fmla="*/ 286544 w 1889125"/>
              <a:gd name="connsiteY30" fmla="*/ 1313453 h 1415090"/>
              <a:gd name="connsiteX31" fmla="*/ 228600 w 1889125"/>
              <a:gd name="connsiteY31" fmla="*/ 1293602 h 1415090"/>
              <a:gd name="connsiteX32" fmla="*/ 170656 w 1889125"/>
              <a:gd name="connsiteY32" fmla="*/ 1273751 h 1415090"/>
              <a:gd name="connsiteX33" fmla="*/ 113506 w 1889125"/>
              <a:gd name="connsiteY33" fmla="*/ 1250724 h 1415090"/>
              <a:gd name="connsiteX34" fmla="*/ 56356 w 1889125"/>
              <a:gd name="connsiteY34" fmla="*/ 1226109 h 1415090"/>
              <a:gd name="connsiteX35" fmla="*/ 0 w 1889125"/>
              <a:gd name="connsiteY35" fmla="*/ 1200699 h 1415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889125" h="1415090">
                <a:moveTo>
                  <a:pt x="578515" y="0"/>
                </a:moveTo>
                <a:lnTo>
                  <a:pt x="945082" y="2412"/>
                </a:lnTo>
                <a:lnTo>
                  <a:pt x="1312742" y="2412"/>
                </a:lnTo>
                <a:lnTo>
                  <a:pt x="1889125" y="1200699"/>
                </a:lnTo>
                <a:lnTo>
                  <a:pt x="1832769" y="1226109"/>
                </a:lnTo>
                <a:lnTo>
                  <a:pt x="1775619" y="1250724"/>
                </a:lnTo>
                <a:lnTo>
                  <a:pt x="1718469" y="1273751"/>
                </a:lnTo>
                <a:lnTo>
                  <a:pt x="1661319" y="1293602"/>
                </a:lnTo>
                <a:lnTo>
                  <a:pt x="1602581" y="1313453"/>
                </a:lnTo>
                <a:lnTo>
                  <a:pt x="1544638" y="1331716"/>
                </a:lnTo>
                <a:lnTo>
                  <a:pt x="1485106" y="1346803"/>
                </a:lnTo>
                <a:lnTo>
                  <a:pt x="1425575" y="1361889"/>
                </a:lnTo>
                <a:lnTo>
                  <a:pt x="1366044" y="1374594"/>
                </a:lnTo>
                <a:lnTo>
                  <a:pt x="1306513" y="1384917"/>
                </a:lnTo>
                <a:lnTo>
                  <a:pt x="1246981" y="1393651"/>
                </a:lnTo>
                <a:lnTo>
                  <a:pt x="1185863" y="1401591"/>
                </a:lnTo>
                <a:lnTo>
                  <a:pt x="1126331" y="1407944"/>
                </a:lnTo>
                <a:lnTo>
                  <a:pt x="1066006" y="1412708"/>
                </a:lnTo>
                <a:lnTo>
                  <a:pt x="1004888" y="1413502"/>
                </a:lnTo>
                <a:lnTo>
                  <a:pt x="945356" y="1415090"/>
                </a:lnTo>
                <a:lnTo>
                  <a:pt x="884238" y="1413502"/>
                </a:lnTo>
                <a:lnTo>
                  <a:pt x="823119" y="1412708"/>
                </a:lnTo>
                <a:lnTo>
                  <a:pt x="763588" y="1407944"/>
                </a:lnTo>
                <a:lnTo>
                  <a:pt x="703263" y="1401591"/>
                </a:lnTo>
                <a:lnTo>
                  <a:pt x="642144" y="1393651"/>
                </a:lnTo>
                <a:lnTo>
                  <a:pt x="582613" y="1384917"/>
                </a:lnTo>
                <a:lnTo>
                  <a:pt x="523081" y="1374594"/>
                </a:lnTo>
                <a:lnTo>
                  <a:pt x="463550" y="1361889"/>
                </a:lnTo>
                <a:lnTo>
                  <a:pt x="404019" y="1346803"/>
                </a:lnTo>
                <a:lnTo>
                  <a:pt x="344488" y="1331716"/>
                </a:lnTo>
                <a:lnTo>
                  <a:pt x="286544" y="1313453"/>
                </a:lnTo>
                <a:lnTo>
                  <a:pt x="228600" y="1293602"/>
                </a:lnTo>
                <a:lnTo>
                  <a:pt x="170656" y="1273751"/>
                </a:lnTo>
                <a:lnTo>
                  <a:pt x="113506" y="1250724"/>
                </a:lnTo>
                <a:lnTo>
                  <a:pt x="56356" y="1226109"/>
                </a:lnTo>
                <a:lnTo>
                  <a:pt x="0" y="1200699"/>
                </a:lnTo>
                <a:close/>
              </a:path>
            </a:pathLst>
          </a:custGeom>
          <a:solidFill>
            <a:srgbClr val="7AB8E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1" name="Freeform 66">
            <a:extLst>
              <a:ext uri="{FF2B5EF4-FFF2-40B4-BE49-F238E27FC236}">
                <a16:creationId xmlns:a16="http://schemas.microsoft.com/office/drawing/2014/main" id="{E189CE9A-31D1-B163-7789-036A69AC73B8}"/>
              </a:ext>
            </a:extLst>
          </p:cNvPr>
          <p:cNvSpPr>
            <a:spLocks/>
          </p:cNvSpPr>
          <p:nvPr/>
        </p:nvSpPr>
        <p:spPr bwMode="auto">
          <a:xfrm>
            <a:off x="698939" y="4200824"/>
            <a:ext cx="1754552" cy="1778276"/>
          </a:xfrm>
          <a:custGeom>
            <a:avLst/>
            <a:gdLst>
              <a:gd name="connsiteX0" fmla="*/ 1323738 w 1754552"/>
              <a:gd name="connsiteY0" fmla="*/ 0 h 1778276"/>
              <a:gd name="connsiteX1" fmla="*/ 1541936 w 1754552"/>
              <a:gd name="connsiteY1" fmla="*/ 297949 h 1778276"/>
              <a:gd name="connsiteX2" fmla="*/ 1754552 w 1754552"/>
              <a:gd name="connsiteY2" fmla="*/ 581770 h 1778276"/>
              <a:gd name="connsiteX3" fmla="*/ 1178366 w 1754552"/>
              <a:gd name="connsiteY3" fmla="*/ 1778276 h 1778276"/>
              <a:gd name="connsiteX4" fmla="*/ 1068788 w 1754552"/>
              <a:gd name="connsiteY4" fmla="*/ 1721897 h 1778276"/>
              <a:gd name="connsiteX5" fmla="*/ 961591 w 1754552"/>
              <a:gd name="connsiteY5" fmla="*/ 1659165 h 1778276"/>
              <a:gd name="connsiteX6" fmla="*/ 859953 w 1754552"/>
              <a:gd name="connsiteY6" fmla="*/ 1590875 h 1778276"/>
              <a:gd name="connsiteX7" fmla="*/ 762285 w 1754552"/>
              <a:gd name="connsiteY7" fmla="*/ 1517821 h 1778276"/>
              <a:gd name="connsiteX8" fmla="*/ 670970 w 1754552"/>
              <a:gd name="connsiteY8" fmla="*/ 1440002 h 1778276"/>
              <a:gd name="connsiteX9" fmla="*/ 582037 w 1754552"/>
              <a:gd name="connsiteY9" fmla="*/ 1355830 h 1778276"/>
              <a:gd name="connsiteX10" fmla="*/ 498662 w 1754552"/>
              <a:gd name="connsiteY10" fmla="*/ 1267688 h 1778276"/>
              <a:gd name="connsiteX11" fmla="*/ 420845 w 1754552"/>
              <a:gd name="connsiteY11" fmla="*/ 1174782 h 1778276"/>
              <a:gd name="connsiteX12" fmla="*/ 347793 w 1754552"/>
              <a:gd name="connsiteY12" fmla="*/ 1078699 h 1778276"/>
              <a:gd name="connsiteX13" fmla="*/ 280299 w 1754552"/>
              <a:gd name="connsiteY13" fmla="*/ 977852 h 1778276"/>
              <a:gd name="connsiteX14" fmla="*/ 217569 w 1754552"/>
              <a:gd name="connsiteY14" fmla="*/ 873034 h 1778276"/>
              <a:gd name="connsiteX15" fmla="*/ 162780 w 1754552"/>
              <a:gd name="connsiteY15" fmla="*/ 764247 h 1778276"/>
              <a:gd name="connsiteX16" fmla="*/ 137370 w 1754552"/>
              <a:gd name="connsiteY16" fmla="*/ 709456 h 1778276"/>
              <a:gd name="connsiteX17" fmla="*/ 112755 w 1754552"/>
              <a:gd name="connsiteY17" fmla="*/ 653077 h 1778276"/>
              <a:gd name="connsiteX18" fmla="*/ 89727 w 1754552"/>
              <a:gd name="connsiteY18" fmla="*/ 596698 h 1778276"/>
              <a:gd name="connsiteX19" fmla="*/ 68288 w 1754552"/>
              <a:gd name="connsiteY19" fmla="*/ 538730 h 1778276"/>
              <a:gd name="connsiteX20" fmla="*/ 48437 w 1754552"/>
              <a:gd name="connsiteY20" fmla="*/ 480763 h 1778276"/>
              <a:gd name="connsiteX21" fmla="*/ 31762 w 1754552"/>
              <a:gd name="connsiteY21" fmla="*/ 421208 h 1778276"/>
              <a:gd name="connsiteX22" fmla="*/ 15087 w 1754552"/>
              <a:gd name="connsiteY22" fmla="*/ 361652 h 1778276"/>
              <a:gd name="connsiteX23" fmla="*/ 0 w 1754552"/>
              <a:gd name="connsiteY23" fmla="*/ 302097 h 1778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754552" h="1778276">
                <a:moveTo>
                  <a:pt x="1323738" y="0"/>
                </a:moveTo>
                <a:lnTo>
                  <a:pt x="1541936" y="297949"/>
                </a:lnTo>
                <a:lnTo>
                  <a:pt x="1754552" y="581770"/>
                </a:lnTo>
                <a:lnTo>
                  <a:pt x="1178366" y="1778276"/>
                </a:lnTo>
                <a:lnTo>
                  <a:pt x="1068788" y="1721897"/>
                </a:lnTo>
                <a:lnTo>
                  <a:pt x="961591" y="1659165"/>
                </a:lnTo>
                <a:lnTo>
                  <a:pt x="859953" y="1590875"/>
                </a:lnTo>
                <a:lnTo>
                  <a:pt x="762285" y="1517821"/>
                </a:lnTo>
                <a:lnTo>
                  <a:pt x="670970" y="1440002"/>
                </a:lnTo>
                <a:lnTo>
                  <a:pt x="582037" y="1355830"/>
                </a:lnTo>
                <a:lnTo>
                  <a:pt x="498662" y="1267688"/>
                </a:lnTo>
                <a:lnTo>
                  <a:pt x="420845" y="1174782"/>
                </a:lnTo>
                <a:lnTo>
                  <a:pt x="347793" y="1078699"/>
                </a:lnTo>
                <a:lnTo>
                  <a:pt x="280299" y="977852"/>
                </a:lnTo>
                <a:lnTo>
                  <a:pt x="217569" y="873034"/>
                </a:lnTo>
                <a:lnTo>
                  <a:pt x="162780" y="764247"/>
                </a:lnTo>
                <a:lnTo>
                  <a:pt x="137370" y="709456"/>
                </a:lnTo>
                <a:lnTo>
                  <a:pt x="112755" y="653077"/>
                </a:lnTo>
                <a:lnTo>
                  <a:pt x="89727" y="596698"/>
                </a:lnTo>
                <a:lnTo>
                  <a:pt x="68288" y="538730"/>
                </a:lnTo>
                <a:lnTo>
                  <a:pt x="48437" y="480763"/>
                </a:lnTo>
                <a:lnTo>
                  <a:pt x="31762" y="421208"/>
                </a:lnTo>
                <a:lnTo>
                  <a:pt x="15087" y="361652"/>
                </a:lnTo>
                <a:lnTo>
                  <a:pt x="0" y="302097"/>
                </a:lnTo>
                <a:close/>
              </a:path>
            </a:pathLst>
          </a:custGeom>
          <a:solidFill>
            <a:srgbClr val="93C4E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2" name="Freeform 67">
            <a:extLst>
              <a:ext uri="{FF2B5EF4-FFF2-40B4-BE49-F238E27FC236}">
                <a16:creationId xmlns:a16="http://schemas.microsoft.com/office/drawing/2014/main" id="{40D0D005-C3BF-9AA6-7803-64679B403175}"/>
              </a:ext>
            </a:extLst>
          </p:cNvPr>
          <p:cNvSpPr>
            <a:spLocks/>
          </p:cNvSpPr>
          <p:nvPr/>
        </p:nvSpPr>
        <p:spPr bwMode="auto">
          <a:xfrm>
            <a:off x="632268" y="2607249"/>
            <a:ext cx="1518449" cy="1841500"/>
          </a:xfrm>
          <a:custGeom>
            <a:avLst/>
            <a:gdLst>
              <a:gd name="connsiteX0" fmla="*/ 475456 w 1518449"/>
              <a:gd name="connsiteY0" fmla="*/ 0 h 1841500"/>
              <a:gd name="connsiteX1" fmla="*/ 1518449 w 1518449"/>
              <a:gd name="connsiteY1" fmla="*/ 832125 h 1841500"/>
              <a:gd name="connsiteX2" fmla="*/ 1450904 w 1518449"/>
              <a:gd name="connsiteY2" fmla="*/ 1182706 h 1841500"/>
              <a:gd name="connsiteX3" fmla="*/ 1412170 w 1518449"/>
              <a:gd name="connsiteY3" fmla="*/ 1376550 h 1841500"/>
              <a:gd name="connsiteX4" fmla="*/ 1379707 w 1518449"/>
              <a:gd name="connsiteY4" fmla="*/ 1539008 h 1841500"/>
              <a:gd name="connsiteX5" fmla="*/ 54769 w 1518449"/>
              <a:gd name="connsiteY5" fmla="*/ 1841500 h 1841500"/>
              <a:gd name="connsiteX6" fmla="*/ 41275 w 1518449"/>
              <a:gd name="connsiteY6" fmla="*/ 1781149 h 1841500"/>
              <a:gd name="connsiteX7" fmla="*/ 30956 w 1518449"/>
              <a:gd name="connsiteY7" fmla="*/ 1720004 h 1841500"/>
              <a:gd name="connsiteX8" fmla="*/ 21431 w 1518449"/>
              <a:gd name="connsiteY8" fmla="*/ 1658859 h 1841500"/>
              <a:gd name="connsiteX9" fmla="*/ 14288 w 1518449"/>
              <a:gd name="connsiteY9" fmla="*/ 1597714 h 1841500"/>
              <a:gd name="connsiteX10" fmla="*/ 7938 w 1518449"/>
              <a:gd name="connsiteY10" fmla="*/ 1536569 h 1841500"/>
              <a:gd name="connsiteX11" fmla="*/ 3175 w 1518449"/>
              <a:gd name="connsiteY11" fmla="*/ 1476218 h 1841500"/>
              <a:gd name="connsiteX12" fmla="*/ 1588 w 1518449"/>
              <a:gd name="connsiteY12" fmla="*/ 1415073 h 1841500"/>
              <a:gd name="connsiteX13" fmla="*/ 0 w 1518449"/>
              <a:gd name="connsiteY13" fmla="*/ 1353928 h 1841500"/>
              <a:gd name="connsiteX14" fmla="*/ 1588 w 1518449"/>
              <a:gd name="connsiteY14" fmla="*/ 1292782 h 1841500"/>
              <a:gd name="connsiteX15" fmla="*/ 4763 w 1518449"/>
              <a:gd name="connsiteY15" fmla="*/ 1231637 h 1841500"/>
              <a:gd name="connsiteX16" fmla="*/ 7938 w 1518449"/>
              <a:gd name="connsiteY16" fmla="*/ 1171286 h 1841500"/>
              <a:gd name="connsiteX17" fmla="*/ 14288 w 1518449"/>
              <a:gd name="connsiteY17" fmla="*/ 1111729 h 1841500"/>
              <a:gd name="connsiteX18" fmla="*/ 21431 w 1518449"/>
              <a:gd name="connsiteY18" fmla="*/ 1050584 h 1841500"/>
              <a:gd name="connsiteX19" fmla="*/ 30956 w 1518449"/>
              <a:gd name="connsiteY19" fmla="*/ 991027 h 1841500"/>
              <a:gd name="connsiteX20" fmla="*/ 42863 w 1518449"/>
              <a:gd name="connsiteY20" fmla="*/ 931470 h 1841500"/>
              <a:gd name="connsiteX21" fmla="*/ 54769 w 1518449"/>
              <a:gd name="connsiteY21" fmla="*/ 871913 h 1841500"/>
              <a:gd name="connsiteX22" fmla="*/ 69056 w 1518449"/>
              <a:gd name="connsiteY22" fmla="*/ 813945 h 1841500"/>
              <a:gd name="connsiteX23" fmla="*/ 85725 w 1518449"/>
              <a:gd name="connsiteY23" fmla="*/ 754388 h 1841500"/>
              <a:gd name="connsiteX24" fmla="*/ 102394 w 1518449"/>
              <a:gd name="connsiteY24" fmla="*/ 696419 h 1841500"/>
              <a:gd name="connsiteX25" fmla="*/ 122238 w 1518449"/>
              <a:gd name="connsiteY25" fmla="*/ 640039 h 1841500"/>
              <a:gd name="connsiteX26" fmla="*/ 142081 w 1518449"/>
              <a:gd name="connsiteY26" fmla="*/ 582070 h 1841500"/>
              <a:gd name="connsiteX27" fmla="*/ 165100 w 1518449"/>
              <a:gd name="connsiteY27" fmla="*/ 525689 h 1841500"/>
              <a:gd name="connsiteX28" fmla="*/ 188913 w 1518449"/>
              <a:gd name="connsiteY28" fmla="*/ 469309 h 1841500"/>
              <a:gd name="connsiteX29" fmla="*/ 215106 w 1518449"/>
              <a:gd name="connsiteY29" fmla="*/ 414516 h 1841500"/>
              <a:gd name="connsiteX30" fmla="*/ 241300 w 1518449"/>
              <a:gd name="connsiteY30" fmla="*/ 359724 h 1841500"/>
              <a:gd name="connsiteX31" fmla="*/ 269875 w 1518449"/>
              <a:gd name="connsiteY31" fmla="*/ 306520 h 1841500"/>
              <a:gd name="connsiteX32" fmla="*/ 300831 w 1518449"/>
              <a:gd name="connsiteY32" fmla="*/ 253316 h 1841500"/>
              <a:gd name="connsiteX33" fmla="*/ 332581 w 1518449"/>
              <a:gd name="connsiteY33" fmla="*/ 200905 h 1841500"/>
              <a:gd name="connsiteX34" fmla="*/ 365919 w 1518449"/>
              <a:gd name="connsiteY34" fmla="*/ 149289 h 1841500"/>
              <a:gd name="connsiteX35" fmla="*/ 400844 w 1518449"/>
              <a:gd name="connsiteY35" fmla="*/ 99262 h 1841500"/>
              <a:gd name="connsiteX36" fmla="*/ 437356 w 1518449"/>
              <a:gd name="connsiteY36" fmla="*/ 48440 h 184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518449" h="1841500">
                <a:moveTo>
                  <a:pt x="475456" y="0"/>
                </a:moveTo>
                <a:lnTo>
                  <a:pt x="1518449" y="832125"/>
                </a:lnTo>
                <a:lnTo>
                  <a:pt x="1450904" y="1182706"/>
                </a:lnTo>
                <a:cubicBezTo>
                  <a:pt x="1436606" y="1248203"/>
                  <a:pt x="1424388" y="1312377"/>
                  <a:pt x="1412170" y="1376550"/>
                </a:cubicBezTo>
                <a:lnTo>
                  <a:pt x="1379707" y="1539008"/>
                </a:lnTo>
                <a:lnTo>
                  <a:pt x="54769" y="1841500"/>
                </a:lnTo>
                <a:lnTo>
                  <a:pt x="41275" y="1781149"/>
                </a:lnTo>
                <a:lnTo>
                  <a:pt x="30956" y="1720004"/>
                </a:lnTo>
                <a:lnTo>
                  <a:pt x="21431" y="1658859"/>
                </a:lnTo>
                <a:lnTo>
                  <a:pt x="14288" y="1597714"/>
                </a:lnTo>
                <a:lnTo>
                  <a:pt x="7938" y="1536569"/>
                </a:lnTo>
                <a:lnTo>
                  <a:pt x="3175" y="1476218"/>
                </a:lnTo>
                <a:lnTo>
                  <a:pt x="1588" y="1415073"/>
                </a:lnTo>
                <a:lnTo>
                  <a:pt x="0" y="1353928"/>
                </a:lnTo>
                <a:lnTo>
                  <a:pt x="1588" y="1292782"/>
                </a:lnTo>
                <a:lnTo>
                  <a:pt x="4763" y="1231637"/>
                </a:lnTo>
                <a:lnTo>
                  <a:pt x="7938" y="1171286"/>
                </a:lnTo>
                <a:lnTo>
                  <a:pt x="14288" y="1111729"/>
                </a:lnTo>
                <a:lnTo>
                  <a:pt x="21431" y="1050584"/>
                </a:lnTo>
                <a:lnTo>
                  <a:pt x="30956" y="991027"/>
                </a:lnTo>
                <a:lnTo>
                  <a:pt x="42863" y="931470"/>
                </a:lnTo>
                <a:lnTo>
                  <a:pt x="54769" y="871913"/>
                </a:lnTo>
                <a:lnTo>
                  <a:pt x="69056" y="813945"/>
                </a:lnTo>
                <a:lnTo>
                  <a:pt x="85725" y="754388"/>
                </a:lnTo>
                <a:lnTo>
                  <a:pt x="102394" y="696419"/>
                </a:lnTo>
                <a:lnTo>
                  <a:pt x="122238" y="640039"/>
                </a:lnTo>
                <a:lnTo>
                  <a:pt x="142081" y="582070"/>
                </a:lnTo>
                <a:lnTo>
                  <a:pt x="165100" y="525689"/>
                </a:lnTo>
                <a:lnTo>
                  <a:pt x="188913" y="469309"/>
                </a:lnTo>
                <a:lnTo>
                  <a:pt x="215106" y="414516"/>
                </a:lnTo>
                <a:lnTo>
                  <a:pt x="241300" y="359724"/>
                </a:lnTo>
                <a:lnTo>
                  <a:pt x="269875" y="306520"/>
                </a:lnTo>
                <a:lnTo>
                  <a:pt x="300831" y="253316"/>
                </a:lnTo>
                <a:lnTo>
                  <a:pt x="332581" y="200905"/>
                </a:lnTo>
                <a:lnTo>
                  <a:pt x="365919" y="149289"/>
                </a:lnTo>
                <a:lnTo>
                  <a:pt x="400844" y="99262"/>
                </a:lnTo>
                <a:lnTo>
                  <a:pt x="437356" y="48440"/>
                </a:lnTo>
                <a:close/>
              </a:path>
            </a:pathLst>
          </a:custGeom>
          <a:solidFill>
            <a:srgbClr val="A6CFEA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33" name="Freeform 68">
            <a:extLst>
              <a:ext uri="{FF2B5EF4-FFF2-40B4-BE49-F238E27FC236}">
                <a16:creationId xmlns:a16="http://schemas.microsoft.com/office/drawing/2014/main" id="{F0388C14-52B0-274A-7D20-523818A47C15}"/>
              </a:ext>
            </a:extLst>
          </p:cNvPr>
          <p:cNvSpPr>
            <a:spLocks/>
          </p:cNvSpPr>
          <p:nvPr/>
        </p:nvSpPr>
        <p:spPr bwMode="auto">
          <a:xfrm>
            <a:off x="1143439" y="1743646"/>
            <a:ext cx="1700213" cy="1647293"/>
          </a:xfrm>
          <a:custGeom>
            <a:avLst/>
            <a:gdLst>
              <a:gd name="connsiteX0" fmla="*/ 1700213 w 1700213"/>
              <a:gd name="connsiteY0" fmla="*/ 0 h 1647293"/>
              <a:gd name="connsiteX1" fmla="*/ 1700213 w 1700213"/>
              <a:gd name="connsiteY1" fmla="*/ 1313335 h 1647293"/>
              <a:gd name="connsiteX2" fmla="*/ 1381310 w 1700213"/>
              <a:gd name="connsiteY2" fmla="*/ 1474309 h 1647293"/>
              <a:gd name="connsiteX3" fmla="*/ 1036970 w 1700213"/>
              <a:gd name="connsiteY3" fmla="*/ 1647293 h 1647293"/>
              <a:gd name="connsiteX4" fmla="*/ 0 w 1700213"/>
              <a:gd name="connsiteY4" fmla="*/ 819944 h 1647293"/>
              <a:gd name="connsiteX5" fmla="*/ 78581 w 1700213"/>
              <a:gd name="connsiteY5" fmla="*/ 725488 h 1647293"/>
              <a:gd name="connsiteX6" fmla="*/ 164306 w 1700213"/>
              <a:gd name="connsiteY6" fmla="*/ 635794 h 1647293"/>
              <a:gd name="connsiteX7" fmla="*/ 252413 w 1700213"/>
              <a:gd name="connsiteY7" fmla="*/ 551656 h 1647293"/>
              <a:gd name="connsiteX8" fmla="*/ 345281 w 1700213"/>
              <a:gd name="connsiteY8" fmla="*/ 473075 h 1647293"/>
              <a:gd name="connsiteX9" fmla="*/ 442913 w 1700213"/>
              <a:gd name="connsiteY9" fmla="*/ 399256 h 1647293"/>
              <a:gd name="connsiteX10" fmla="*/ 545307 w 1700213"/>
              <a:gd name="connsiteY10" fmla="*/ 332581 h 1647293"/>
              <a:gd name="connsiteX11" fmla="*/ 649288 w 1700213"/>
              <a:gd name="connsiteY11" fmla="*/ 271463 h 1647293"/>
              <a:gd name="connsiteX12" fmla="*/ 757238 w 1700213"/>
              <a:gd name="connsiteY12" fmla="*/ 216694 h 1647293"/>
              <a:gd name="connsiteX13" fmla="*/ 812007 w 1700213"/>
              <a:gd name="connsiteY13" fmla="*/ 190500 h 1647293"/>
              <a:gd name="connsiteX14" fmla="*/ 866775 w 1700213"/>
              <a:gd name="connsiteY14" fmla="*/ 166688 h 1647293"/>
              <a:gd name="connsiteX15" fmla="*/ 923132 w 1700213"/>
              <a:gd name="connsiteY15" fmla="*/ 143669 h 1647293"/>
              <a:gd name="connsiteX16" fmla="*/ 979488 w 1700213"/>
              <a:gd name="connsiteY16" fmla="*/ 123825 h 1647293"/>
              <a:gd name="connsiteX17" fmla="*/ 1037432 w 1700213"/>
              <a:gd name="connsiteY17" fmla="*/ 103981 h 1647293"/>
              <a:gd name="connsiteX18" fmla="*/ 1095376 w 1700213"/>
              <a:gd name="connsiteY18" fmla="*/ 85725 h 1647293"/>
              <a:gd name="connsiteX19" fmla="*/ 1154907 w 1700213"/>
              <a:gd name="connsiteY19" fmla="*/ 70644 h 1647293"/>
              <a:gd name="connsiteX20" fmla="*/ 1212851 w 1700213"/>
              <a:gd name="connsiteY20" fmla="*/ 54769 h 1647293"/>
              <a:gd name="connsiteX21" fmla="*/ 1273969 w 1700213"/>
              <a:gd name="connsiteY21" fmla="*/ 42863 h 1647293"/>
              <a:gd name="connsiteX22" fmla="*/ 1333501 w 1700213"/>
              <a:gd name="connsiteY22" fmla="*/ 32544 h 1647293"/>
              <a:gd name="connsiteX23" fmla="*/ 1394619 w 1700213"/>
              <a:gd name="connsiteY23" fmla="*/ 21431 h 1647293"/>
              <a:gd name="connsiteX24" fmla="*/ 1453357 w 1700213"/>
              <a:gd name="connsiteY24" fmla="*/ 14288 h 1647293"/>
              <a:gd name="connsiteX25" fmla="*/ 1516063 w 1700213"/>
              <a:gd name="connsiteY25" fmla="*/ 7938 h 1647293"/>
              <a:gd name="connsiteX26" fmla="*/ 1577182 w 1700213"/>
              <a:gd name="connsiteY26" fmla="*/ 3175 h 1647293"/>
              <a:gd name="connsiteX27" fmla="*/ 1638301 w 1700213"/>
              <a:gd name="connsiteY27" fmla="*/ 1588 h 1647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700213" h="1647293">
                <a:moveTo>
                  <a:pt x="1700213" y="0"/>
                </a:moveTo>
                <a:lnTo>
                  <a:pt x="1700213" y="1313335"/>
                </a:lnTo>
                <a:lnTo>
                  <a:pt x="1381310" y="1474309"/>
                </a:lnTo>
                <a:lnTo>
                  <a:pt x="1036970" y="1647293"/>
                </a:lnTo>
                <a:lnTo>
                  <a:pt x="0" y="819944"/>
                </a:lnTo>
                <a:lnTo>
                  <a:pt x="78581" y="725488"/>
                </a:lnTo>
                <a:lnTo>
                  <a:pt x="164306" y="635794"/>
                </a:lnTo>
                <a:lnTo>
                  <a:pt x="252413" y="551656"/>
                </a:lnTo>
                <a:lnTo>
                  <a:pt x="345281" y="473075"/>
                </a:lnTo>
                <a:lnTo>
                  <a:pt x="442913" y="399256"/>
                </a:lnTo>
                <a:lnTo>
                  <a:pt x="545307" y="332581"/>
                </a:lnTo>
                <a:lnTo>
                  <a:pt x="649288" y="271463"/>
                </a:lnTo>
                <a:lnTo>
                  <a:pt x="757238" y="216694"/>
                </a:lnTo>
                <a:lnTo>
                  <a:pt x="812007" y="190500"/>
                </a:lnTo>
                <a:lnTo>
                  <a:pt x="866775" y="166688"/>
                </a:lnTo>
                <a:lnTo>
                  <a:pt x="923132" y="143669"/>
                </a:lnTo>
                <a:lnTo>
                  <a:pt x="979488" y="123825"/>
                </a:lnTo>
                <a:lnTo>
                  <a:pt x="1037432" y="103981"/>
                </a:lnTo>
                <a:lnTo>
                  <a:pt x="1095376" y="85725"/>
                </a:lnTo>
                <a:lnTo>
                  <a:pt x="1154907" y="70644"/>
                </a:lnTo>
                <a:lnTo>
                  <a:pt x="1212851" y="54769"/>
                </a:lnTo>
                <a:lnTo>
                  <a:pt x="1273969" y="42863"/>
                </a:lnTo>
                <a:lnTo>
                  <a:pt x="1333501" y="32544"/>
                </a:lnTo>
                <a:lnTo>
                  <a:pt x="1394619" y="21431"/>
                </a:lnTo>
                <a:lnTo>
                  <a:pt x="1453357" y="14288"/>
                </a:lnTo>
                <a:lnTo>
                  <a:pt x="1516063" y="7938"/>
                </a:lnTo>
                <a:lnTo>
                  <a:pt x="1577182" y="3175"/>
                </a:lnTo>
                <a:lnTo>
                  <a:pt x="1638301" y="1588"/>
                </a:lnTo>
                <a:close/>
              </a:path>
            </a:pathLst>
          </a:custGeom>
          <a:solidFill>
            <a:srgbClr val="0D7CC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377">
              <a:defRPr/>
            </a:pPr>
            <a:endParaRPr lang="en-US">
              <a:solidFill>
                <a:sysClr val="windowText" lastClr="000000"/>
              </a:solidFill>
              <a:latin typeface="Calibri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A697824-CC4A-ECE0-FA87-9407E578EC9D}"/>
              </a:ext>
            </a:extLst>
          </p:cNvPr>
          <p:cNvSpPr txBox="1"/>
          <p:nvPr/>
        </p:nvSpPr>
        <p:spPr>
          <a:xfrm>
            <a:off x="1431255" y="2314861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CARDIOLOGIA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533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83270AC-891E-37BB-089C-7FD903E71717}"/>
              </a:ext>
            </a:extLst>
          </p:cNvPr>
          <p:cNvSpPr txBox="1"/>
          <p:nvPr/>
        </p:nvSpPr>
        <p:spPr>
          <a:xfrm>
            <a:off x="2841367" y="2363127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GASTRO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269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F51C72D6-14D2-4AAE-3049-FAF774A95F77}"/>
              </a:ext>
            </a:extLst>
          </p:cNvPr>
          <p:cNvSpPr txBox="1"/>
          <p:nvPr/>
        </p:nvSpPr>
        <p:spPr>
          <a:xfrm>
            <a:off x="3672379" y="3457487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NEFROLOGIA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185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E65ACF9-4401-0F7C-6B28-EBC98D80ED8F}"/>
              </a:ext>
            </a:extLst>
          </p:cNvPr>
          <p:cNvSpPr txBox="1"/>
          <p:nvPr/>
        </p:nvSpPr>
        <p:spPr>
          <a:xfrm>
            <a:off x="3428385" y="4733428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ORTOPEDIA</a:t>
            </a:r>
          </a:p>
          <a:p>
            <a:pPr algn="ctr"/>
            <a:r>
              <a:rPr lang="pt-BR" sz="1600" b="1" dirty="0">
                <a:solidFill>
                  <a:schemeClr val="bg1"/>
                </a:solidFill>
              </a:rPr>
              <a:t>154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0AB205A-4AE0-F877-225F-B60A5EC07CB8}"/>
              </a:ext>
            </a:extLst>
          </p:cNvPr>
          <p:cNvSpPr txBox="1"/>
          <p:nvPr/>
        </p:nvSpPr>
        <p:spPr>
          <a:xfrm>
            <a:off x="2243275" y="5352136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D7CC4"/>
                </a:solidFill>
              </a:rPr>
              <a:t>PSIQUIATRIA</a:t>
            </a:r>
          </a:p>
          <a:p>
            <a:pPr algn="ctr"/>
            <a:r>
              <a:rPr lang="pt-BR" sz="1600" b="1" dirty="0">
                <a:solidFill>
                  <a:srgbClr val="0D7CC4"/>
                </a:solidFill>
              </a:rPr>
              <a:t>189</a:t>
            </a: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0FB22884-1BED-84B0-4CEC-6936624DFD50}"/>
              </a:ext>
            </a:extLst>
          </p:cNvPr>
          <p:cNvSpPr txBox="1"/>
          <p:nvPr/>
        </p:nvSpPr>
        <p:spPr>
          <a:xfrm>
            <a:off x="932073" y="4733428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D7CC4"/>
                </a:solidFill>
              </a:rPr>
              <a:t>ANGIOLOGIA</a:t>
            </a:r>
          </a:p>
          <a:p>
            <a:pPr algn="ctr"/>
            <a:r>
              <a:rPr lang="pt-BR" sz="1600" b="1" dirty="0">
                <a:solidFill>
                  <a:srgbClr val="0D7CC4"/>
                </a:solidFill>
              </a:rPr>
              <a:t>75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1992C25-43CD-C6C2-3969-B8544FEE004F}"/>
              </a:ext>
            </a:extLst>
          </p:cNvPr>
          <p:cNvSpPr txBox="1"/>
          <p:nvPr/>
        </p:nvSpPr>
        <p:spPr>
          <a:xfrm>
            <a:off x="713761" y="3429000"/>
            <a:ext cx="1385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0D7CC4"/>
                </a:solidFill>
              </a:rPr>
              <a:t>FISIOTERAPIA</a:t>
            </a:r>
          </a:p>
          <a:p>
            <a:pPr algn="ctr"/>
            <a:r>
              <a:rPr lang="pt-BR" sz="1600" b="1" dirty="0">
                <a:solidFill>
                  <a:srgbClr val="0D7CC4"/>
                </a:solidFill>
              </a:rPr>
              <a:t>232</a:t>
            </a:r>
          </a:p>
        </p:txBody>
      </p:sp>
      <p:grpSp>
        <p:nvGrpSpPr>
          <p:cNvPr id="41" name="Agrupar 40">
            <a:extLst>
              <a:ext uri="{FF2B5EF4-FFF2-40B4-BE49-F238E27FC236}">
                <a16:creationId xmlns:a16="http://schemas.microsoft.com/office/drawing/2014/main" id="{DB35FB00-D195-89D9-9442-313CB25FEEA1}"/>
              </a:ext>
            </a:extLst>
          </p:cNvPr>
          <p:cNvGrpSpPr/>
          <p:nvPr/>
        </p:nvGrpSpPr>
        <p:grpSpPr>
          <a:xfrm>
            <a:off x="6076390" y="1844193"/>
            <a:ext cx="5747281" cy="3754387"/>
            <a:chOff x="6248499" y="1581004"/>
            <a:chExt cx="5747281" cy="3754387"/>
          </a:xfrm>
        </p:grpSpPr>
        <p:pic>
          <p:nvPicPr>
            <p:cNvPr id="36" name="Imagem 35" descr="Pessoas em frente a computador&#10;&#10;O conteúdo gerado por IA pode estar incorreto.">
              <a:extLst>
                <a:ext uri="{FF2B5EF4-FFF2-40B4-BE49-F238E27FC236}">
                  <a16:creationId xmlns:a16="http://schemas.microsoft.com/office/drawing/2014/main" id="{22DE40C2-63E9-49DD-EF6A-16DB01D51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8499" y="1581004"/>
              <a:ext cx="2463994" cy="1847996"/>
            </a:xfrm>
            <a:prstGeom prst="rect">
              <a:avLst/>
            </a:prstGeom>
          </p:spPr>
        </p:pic>
        <p:pic>
          <p:nvPicPr>
            <p:cNvPr id="38" name="Imagem 37" descr="Homem sentado em frente a computador&#10;&#10;O conteúdo gerado por IA pode estar incorreto.">
              <a:extLst>
                <a:ext uri="{FF2B5EF4-FFF2-40B4-BE49-F238E27FC236}">
                  <a16:creationId xmlns:a16="http://schemas.microsoft.com/office/drawing/2014/main" id="{94997F3E-BF8D-D1FB-07B0-A0D20414D8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7991" y="1610682"/>
              <a:ext cx="3127789" cy="3724709"/>
            </a:xfrm>
            <a:prstGeom prst="rect">
              <a:avLst/>
            </a:prstGeom>
          </p:spPr>
        </p:pic>
        <p:pic>
          <p:nvPicPr>
            <p:cNvPr id="40" name="Imagem 39" descr="Mulher sentada com computador no colo&#10;&#10;O conteúdo gerado por IA pode estar incorreto.">
              <a:extLst>
                <a:ext uri="{FF2B5EF4-FFF2-40B4-BE49-F238E27FC236}">
                  <a16:creationId xmlns:a16="http://schemas.microsoft.com/office/drawing/2014/main" id="{D50C7C28-7D35-F7B0-A00F-E4D4F4049B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4983" y="3634333"/>
              <a:ext cx="2463994" cy="1642663"/>
            </a:xfrm>
            <a:prstGeom prst="rect">
              <a:avLst/>
            </a:prstGeom>
          </p:spPr>
        </p:pic>
      </p:grpSp>
      <p:pic>
        <p:nvPicPr>
          <p:cNvPr id="43" name="Imagem 42" descr="Ícone&#10;&#10;O conteúdo gerado por IA pode estar incorreto.">
            <a:extLst>
              <a:ext uri="{FF2B5EF4-FFF2-40B4-BE49-F238E27FC236}">
                <a16:creationId xmlns:a16="http://schemas.microsoft.com/office/drawing/2014/main" id="{A2C5766D-80AB-4EDA-4B8E-3126AFD93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255" y="3595906"/>
            <a:ext cx="1270417" cy="825228"/>
          </a:xfrm>
          <a:prstGeom prst="rect">
            <a:avLst/>
          </a:prstGeom>
        </p:spPr>
      </p:pic>
      <p:pic>
        <p:nvPicPr>
          <p:cNvPr id="45" name="Imagem 44" descr="Ícone&#10;&#10;O conteúdo gerado por IA pode estar incorreto.">
            <a:extLst>
              <a:ext uri="{FF2B5EF4-FFF2-40B4-BE49-F238E27FC236}">
                <a16:creationId xmlns:a16="http://schemas.microsoft.com/office/drawing/2014/main" id="{82BDCCC7-9FD9-C9CA-1006-6708E83421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757" y="1837695"/>
            <a:ext cx="841467" cy="1854494"/>
          </a:xfrm>
          <a:prstGeom prst="rect">
            <a:avLst/>
          </a:prstGeom>
        </p:spPr>
      </p:pic>
      <p:pic>
        <p:nvPicPr>
          <p:cNvPr id="47" name="Imagem 46" descr="Ícone&#10;&#10;O conteúdo gerado por IA pode estar incorreto.">
            <a:extLst>
              <a:ext uri="{FF2B5EF4-FFF2-40B4-BE49-F238E27FC236}">
                <a16:creationId xmlns:a16="http://schemas.microsoft.com/office/drawing/2014/main" id="{34ED7740-723A-0F63-76E7-2FAB5866B23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876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275933-8320-5C8F-63F9-265C900A49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7EDC6CB9-5471-2C50-0905-48DC885EDF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03174"/>
            <a:ext cx="12192000" cy="3996965"/>
          </a:xfrm>
          <a:custGeom>
            <a:avLst/>
            <a:gdLst>
              <a:gd name="connsiteX0" fmla="*/ 0 w 12192000"/>
              <a:gd name="connsiteY0" fmla="*/ 0 h 3987538"/>
              <a:gd name="connsiteX1" fmla="*/ 12192000 w 12192000"/>
              <a:gd name="connsiteY1" fmla="*/ 0 h 3987538"/>
              <a:gd name="connsiteX2" fmla="*/ 12192000 w 12192000"/>
              <a:gd name="connsiteY2" fmla="*/ 3987538 h 3987538"/>
              <a:gd name="connsiteX3" fmla="*/ 0 w 12192000"/>
              <a:gd name="connsiteY3" fmla="*/ 3987538 h 3987538"/>
              <a:gd name="connsiteX4" fmla="*/ 0 w 12192000"/>
              <a:gd name="connsiteY4" fmla="*/ 0 h 3987538"/>
              <a:gd name="connsiteX0" fmla="*/ 18854 w 12192000"/>
              <a:gd name="connsiteY0" fmla="*/ 0 h 3996965"/>
              <a:gd name="connsiteX1" fmla="*/ 12192000 w 12192000"/>
              <a:gd name="connsiteY1" fmla="*/ 9427 h 3996965"/>
              <a:gd name="connsiteX2" fmla="*/ 12192000 w 12192000"/>
              <a:gd name="connsiteY2" fmla="*/ 3996965 h 3996965"/>
              <a:gd name="connsiteX3" fmla="*/ 0 w 12192000"/>
              <a:gd name="connsiteY3" fmla="*/ 3996965 h 3996965"/>
              <a:gd name="connsiteX4" fmla="*/ 18854 w 12192000"/>
              <a:gd name="connsiteY4" fmla="*/ 0 h 399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96965">
                <a:moveTo>
                  <a:pt x="18854" y="0"/>
                </a:moveTo>
                <a:lnTo>
                  <a:pt x="12192000" y="9427"/>
                </a:lnTo>
                <a:lnTo>
                  <a:pt x="12192000" y="3996965"/>
                </a:lnTo>
                <a:lnTo>
                  <a:pt x="0" y="3996965"/>
                </a:lnTo>
                <a:cubicBezTo>
                  <a:pt x="6285" y="2664643"/>
                  <a:pt x="12569" y="1332322"/>
                  <a:pt x="18854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Homem de camisa branca&#10;&#10;O conteúdo gerado por IA pode estar incorreto.">
            <a:extLst>
              <a:ext uri="{FF2B5EF4-FFF2-40B4-BE49-F238E27FC236}">
                <a16:creationId xmlns:a16="http://schemas.microsoft.com/office/drawing/2014/main" id="{02A9CB0E-05ED-7621-92A8-BD4EC9768B5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24"/>
            <a:ext cx="3458058" cy="55633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E99F718-762E-D32B-07D9-0FA88F70491C}"/>
              </a:ext>
            </a:extLst>
          </p:cNvPr>
          <p:cNvSpPr txBox="1"/>
          <p:nvPr/>
        </p:nvSpPr>
        <p:spPr>
          <a:xfrm>
            <a:off x="3255586" y="1254452"/>
            <a:ext cx="8593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1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QUALIFICA APS CAMPO GRANDE, MATO GROSSO DO SUL- CEE/FIOCRUZ</a:t>
            </a:r>
            <a:r>
              <a:rPr lang="pt-BR" sz="1800" dirty="0">
                <a:solidFill>
                  <a:srgbClr val="22222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4000" b="1" dirty="0">
              <a:solidFill>
                <a:srgbClr val="066598"/>
              </a:solidFill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0525063-AB72-4075-1EC9-0B52AC292CCB}"/>
              </a:ext>
            </a:extLst>
          </p:cNvPr>
          <p:cNvSpPr txBox="1"/>
          <p:nvPr/>
        </p:nvSpPr>
        <p:spPr>
          <a:xfrm>
            <a:off x="3321574" y="2210167"/>
            <a:ext cx="8069344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Cooperar no fortalecimento e consolidação das estratégias de aprimoramento, integração sistêmica das atividades da Atenção Primária nas ações e serviços de saúde, visando a uma atenção contínua, integral, segura responsável e humanizada, apoiando o Sistema Único de Saúde do município de Campo Grande - Mato Grosso do Sul na qualificação dos serviços da Rede de Atenção à Saúde. </a:t>
            </a:r>
          </a:p>
          <a:p>
            <a:pPr algn="just"/>
            <a:r>
              <a:rPr lang="pt-BR" sz="16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Tem como foco as áreas de atenção primária, de vigilância e de promoção da saúde, através da articulação de saberes e conhecimentos construídos na Fiocruz e em outras instituições de excelência, orientando esta articulação para a identificação, análise e intervenção sobre cenários considerados essenciais para o desenvolvimento institucional, subsidiando assim o processo de tomada de decisão do Ministério da Saúde.</a:t>
            </a:r>
            <a:endParaRPr lang="pt-BR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932747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83320D29-7076-AE03-4AF1-E2AD90071B18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B9DBE988-1169-448D-03AF-016BFD1F5384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1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4C991B3-CC09-0BBC-6598-1D90FB1FB65F}"/>
              </a:ext>
            </a:extLst>
          </p:cNvPr>
          <p:cNvSpPr txBox="1"/>
          <p:nvPr/>
        </p:nvSpPr>
        <p:spPr>
          <a:xfrm>
            <a:off x="533400" y="189834"/>
            <a:ext cx="7810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As metas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DFDA9764-9567-B3A7-CEB8-20CC66483F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3C926A3A-1F08-9AE6-58CD-CC3D63ADD0BB}"/>
              </a:ext>
            </a:extLst>
          </p:cNvPr>
          <p:cNvSpPr txBox="1"/>
          <p:nvPr/>
        </p:nvSpPr>
        <p:spPr>
          <a:xfrm>
            <a:off x="549275" y="717459"/>
            <a:ext cx="7018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tx2"/>
                </a:solidFill>
              </a:rPr>
              <a:t>Qualifica APS Campo Grande, Mato Grosso do Sul – CEE/Fiocruz</a:t>
            </a:r>
          </a:p>
        </p:txBody>
      </p:sp>
      <p:sp>
        <p:nvSpPr>
          <p:cNvPr id="13" name="Retângulo: Único Canto Arredondado 12">
            <a:extLst>
              <a:ext uri="{FF2B5EF4-FFF2-40B4-BE49-F238E27FC236}">
                <a16:creationId xmlns:a16="http://schemas.microsoft.com/office/drawing/2014/main" id="{7B8BB272-4671-E27B-C415-789323C93306}"/>
              </a:ext>
            </a:extLst>
          </p:cNvPr>
          <p:cNvSpPr/>
          <p:nvPr/>
        </p:nvSpPr>
        <p:spPr>
          <a:xfrm>
            <a:off x="808603" y="1455662"/>
            <a:ext cx="3327138" cy="1376313"/>
          </a:xfrm>
          <a:prstGeom prst="round1Rect">
            <a:avLst>
              <a:gd name="adj" fmla="val 5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12A0AFF7-124A-C11A-AC49-F93D59C809C3}"/>
              </a:ext>
            </a:extLst>
          </p:cNvPr>
          <p:cNvSpPr/>
          <p:nvPr/>
        </p:nvSpPr>
        <p:spPr>
          <a:xfrm>
            <a:off x="808603" y="2563530"/>
            <a:ext cx="3327138" cy="4104635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77F91AF-5FA8-97DD-B8BC-855778C59DB2}"/>
              </a:ext>
            </a:extLst>
          </p:cNvPr>
          <p:cNvSpPr txBox="1"/>
          <p:nvPr/>
        </p:nvSpPr>
        <p:spPr>
          <a:xfrm>
            <a:off x="1151601" y="4409019"/>
            <a:ext cx="2760523" cy="2156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Qualificar as equipes de Atenção Primária em Saúde, com fortalecimento da educação permanente nas práticas clínicas dos profissionais de saúde no cotidiano, visando a resolutividade das ações em saúde e o fortalecimento das Redes de atenção à Saúde.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7" name="Agrupar 66">
            <a:extLst>
              <a:ext uri="{FF2B5EF4-FFF2-40B4-BE49-F238E27FC236}">
                <a16:creationId xmlns:a16="http://schemas.microsoft.com/office/drawing/2014/main" id="{055BA5CC-77B7-3DA7-D144-838281C1A382}"/>
              </a:ext>
            </a:extLst>
          </p:cNvPr>
          <p:cNvGrpSpPr/>
          <p:nvPr/>
        </p:nvGrpSpPr>
        <p:grpSpPr>
          <a:xfrm>
            <a:off x="4624502" y="1438273"/>
            <a:ext cx="3306082" cy="2245901"/>
            <a:chOff x="4631287" y="1531078"/>
            <a:chExt cx="3306082" cy="2245901"/>
          </a:xfrm>
        </p:grpSpPr>
        <p:sp>
          <p:nvSpPr>
            <p:cNvPr id="41" name="Retângulo: Único Canto Arredondado 40">
              <a:extLst>
                <a:ext uri="{FF2B5EF4-FFF2-40B4-BE49-F238E27FC236}">
                  <a16:creationId xmlns:a16="http://schemas.microsoft.com/office/drawing/2014/main" id="{492DD33B-59AE-281E-5803-88493776D110}"/>
                </a:ext>
              </a:extLst>
            </p:cNvPr>
            <p:cNvSpPr/>
            <p:nvPr/>
          </p:nvSpPr>
          <p:spPr>
            <a:xfrm>
              <a:off x="4631288" y="1531078"/>
              <a:ext cx="3306081" cy="1376313"/>
            </a:xfrm>
            <a:prstGeom prst="round1Rect">
              <a:avLst>
                <a:gd name="adj" fmla="val 50000"/>
              </a:avLst>
            </a:prstGeom>
            <a:solidFill>
              <a:srgbClr val="9AD2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3" name="Retângulo 62">
              <a:extLst>
                <a:ext uri="{FF2B5EF4-FFF2-40B4-BE49-F238E27FC236}">
                  <a16:creationId xmlns:a16="http://schemas.microsoft.com/office/drawing/2014/main" id="{0C1E43FC-0009-EA8B-D06A-20A70A5C3838}"/>
                </a:ext>
              </a:extLst>
            </p:cNvPr>
            <p:cNvSpPr/>
            <p:nvPr/>
          </p:nvSpPr>
          <p:spPr>
            <a:xfrm>
              <a:off x="4631287" y="2790962"/>
              <a:ext cx="3306081" cy="986017"/>
            </a:xfrm>
            <a:prstGeom prst="rect">
              <a:avLst/>
            </a:prstGeom>
            <a:solidFill>
              <a:srgbClr val="9AD2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00ACC278-97B4-8A55-AD03-1EB14C102936}"/>
              </a:ext>
            </a:extLst>
          </p:cNvPr>
          <p:cNvSpPr txBox="1"/>
          <p:nvPr/>
        </p:nvSpPr>
        <p:spPr>
          <a:xfrm>
            <a:off x="5011583" y="1566834"/>
            <a:ext cx="2755440" cy="19262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Fortalecer o Observatório da Atenção Primária à Saúde de Campo Grande, com vistas ao apoio das Equipes de Saúde da Família junto à territorialização das áreas cobertas, com ênfase no monitoramento do cadastramento da população dos territórios.</a:t>
            </a:r>
          </a:p>
        </p:txBody>
      </p:sp>
      <p:sp>
        <p:nvSpPr>
          <p:cNvPr id="50" name="Retângulo: Único Canto Arredondado 49">
            <a:extLst>
              <a:ext uri="{FF2B5EF4-FFF2-40B4-BE49-F238E27FC236}">
                <a16:creationId xmlns:a16="http://schemas.microsoft.com/office/drawing/2014/main" id="{4DC870CE-B6B7-E005-9AF2-DF26F2DAAD3E}"/>
              </a:ext>
            </a:extLst>
          </p:cNvPr>
          <p:cNvSpPr/>
          <p:nvPr/>
        </p:nvSpPr>
        <p:spPr>
          <a:xfrm>
            <a:off x="8445927" y="1474676"/>
            <a:ext cx="3289389" cy="1376313"/>
          </a:xfrm>
          <a:prstGeom prst="round1Rect">
            <a:avLst>
              <a:gd name="adj" fmla="val 50000"/>
            </a:avLst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0E14FB6A-CBAA-734C-3526-D52287E7E1A9}"/>
              </a:ext>
            </a:extLst>
          </p:cNvPr>
          <p:cNvSpPr txBox="1"/>
          <p:nvPr/>
        </p:nvSpPr>
        <p:spPr>
          <a:xfrm>
            <a:off x="8961270" y="1545483"/>
            <a:ext cx="2542344" cy="123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Apoiar os projetos de intervenção nas unidades-escola e estimular iniciativas de pesquisas aplicadas ao Sistema Único de Saúde (SUS).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2" name="Retângulo 71">
            <a:extLst>
              <a:ext uri="{FF2B5EF4-FFF2-40B4-BE49-F238E27FC236}">
                <a16:creationId xmlns:a16="http://schemas.microsoft.com/office/drawing/2014/main" id="{6D534276-2738-4D5C-1409-0CABCBF0A6D4}"/>
              </a:ext>
            </a:extLst>
          </p:cNvPr>
          <p:cNvSpPr/>
          <p:nvPr/>
        </p:nvSpPr>
        <p:spPr>
          <a:xfrm>
            <a:off x="8445927" y="2698157"/>
            <a:ext cx="3289389" cy="397000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C52AC627-B491-F5BF-9AEC-DF8C4D70C5B2}"/>
              </a:ext>
            </a:extLst>
          </p:cNvPr>
          <p:cNvSpPr txBox="1"/>
          <p:nvPr/>
        </p:nvSpPr>
        <p:spPr>
          <a:xfrm>
            <a:off x="8918154" y="4781441"/>
            <a:ext cx="2879790" cy="1465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Promover o </a:t>
            </a:r>
            <a:r>
              <a:rPr lang="pt-BR" sz="1400" dirty="0" err="1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Accountability</a:t>
            </a: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anualmente na Rede de Atenção Primária de Campo Grande, com ênfase nos indicadores do novo modelo de financiamento proposto pelo Ministério da Saúde.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37D743E-4FFE-BBD4-6820-B62C413DD77B}"/>
              </a:ext>
            </a:extLst>
          </p:cNvPr>
          <p:cNvSpPr txBox="1"/>
          <p:nvPr/>
        </p:nvSpPr>
        <p:spPr>
          <a:xfrm>
            <a:off x="1232009" y="3007735"/>
            <a:ext cx="27605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Organizar em parceria com a Secretaria Municipal de Saúde oferta da Residência Multiprofissional em Saúde da Família.</a:t>
            </a:r>
            <a:endParaRPr lang="pt-BR" sz="1400" dirty="0"/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ECA8D8B9-00FA-7A22-BA12-E3644FD93FA3}"/>
              </a:ext>
            </a:extLst>
          </p:cNvPr>
          <p:cNvSpPr txBox="1"/>
          <p:nvPr/>
        </p:nvSpPr>
        <p:spPr>
          <a:xfrm>
            <a:off x="8867866" y="3066825"/>
            <a:ext cx="2623991" cy="1234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Produzir documentos técnicos e disponibilizar informações que possibilitem o acompanhamento, monitoramento e avaliação das ações e serviços.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DF87012D-D539-A21B-D12A-A3E09D35B4F8}"/>
              </a:ext>
            </a:extLst>
          </p:cNvPr>
          <p:cNvSpPr txBox="1"/>
          <p:nvPr/>
        </p:nvSpPr>
        <p:spPr>
          <a:xfrm>
            <a:off x="1162529" y="1545995"/>
            <a:ext cx="267418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Organizar em parceria com a Secretaria Municipal de Saúde a oferta de Residência Médica em Medicina de Família e Comunidade.</a:t>
            </a:r>
            <a:endParaRPr lang="pt-BR" sz="1400" dirty="0"/>
          </a:p>
        </p:txBody>
      </p:sp>
      <p:sp>
        <p:nvSpPr>
          <p:cNvPr id="95" name="Retângulo 94">
            <a:extLst>
              <a:ext uri="{FF2B5EF4-FFF2-40B4-BE49-F238E27FC236}">
                <a16:creationId xmlns:a16="http://schemas.microsoft.com/office/drawing/2014/main" id="{D4F2D031-C4B5-1769-4981-055410A88C92}"/>
              </a:ext>
            </a:extLst>
          </p:cNvPr>
          <p:cNvSpPr/>
          <p:nvPr/>
        </p:nvSpPr>
        <p:spPr>
          <a:xfrm>
            <a:off x="4637794" y="3551059"/>
            <a:ext cx="3292790" cy="3117106"/>
          </a:xfrm>
          <a:prstGeom prst="rect">
            <a:avLst/>
          </a:prstGeom>
          <a:solidFill>
            <a:srgbClr val="9AD2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F44E793A-3CCD-6CDB-2325-334918CCDE8D}"/>
              </a:ext>
            </a:extLst>
          </p:cNvPr>
          <p:cNvSpPr txBox="1"/>
          <p:nvPr/>
        </p:nvSpPr>
        <p:spPr>
          <a:xfrm>
            <a:off x="5056669" y="3979278"/>
            <a:ext cx="2534108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Fomentar ações estratégicas de Vigilância em Saúde, integradas à Atenção Primária em Saúde.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73855417-AB8B-C0F0-BAD7-47928AB7269E}"/>
              </a:ext>
            </a:extLst>
          </p:cNvPr>
          <p:cNvSpPr txBox="1"/>
          <p:nvPr/>
        </p:nvSpPr>
        <p:spPr>
          <a:xfrm>
            <a:off x="5037060" y="5426751"/>
            <a:ext cx="2494258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1400" dirty="0">
                <a:solidFill>
                  <a:srgbClr val="222222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Ampliar o serviço de Telemedicina e apoio diagnóstico.</a:t>
            </a:r>
            <a:endParaRPr lang="pt-BR" sz="1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7" name="Imagem 96" descr="Ícone&#10;&#10;O conteúdo gerado por IA pode estar incorreto.">
            <a:extLst>
              <a:ext uri="{FF2B5EF4-FFF2-40B4-BE49-F238E27FC236}">
                <a16:creationId xmlns:a16="http://schemas.microsoft.com/office/drawing/2014/main" id="{ADF82DD6-FBE3-76B4-15B5-589EC8F3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194" y="1579244"/>
            <a:ext cx="490606" cy="1081239"/>
          </a:xfrm>
          <a:prstGeom prst="rect">
            <a:avLst/>
          </a:prstGeom>
        </p:spPr>
      </p:pic>
      <p:pic>
        <p:nvPicPr>
          <p:cNvPr id="98" name="Imagem 97" descr="Ícone&#10;&#10;O conteúdo gerado por IA pode estar incorreto.">
            <a:extLst>
              <a:ext uri="{FF2B5EF4-FFF2-40B4-BE49-F238E27FC236}">
                <a16:creationId xmlns:a16="http://schemas.microsoft.com/office/drawing/2014/main" id="{FF2B4098-ED77-C34C-619A-C477374A3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728" y="3051890"/>
            <a:ext cx="490606" cy="1081239"/>
          </a:xfrm>
          <a:prstGeom prst="rect">
            <a:avLst/>
          </a:prstGeom>
        </p:spPr>
      </p:pic>
      <p:pic>
        <p:nvPicPr>
          <p:cNvPr id="99" name="Imagem 98" descr="Ícone&#10;&#10;O conteúdo gerado por IA pode estar incorreto.">
            <a:extLst>
              <a:ext uri="{FF2B5EF4-FFF2-40B4-BE49-F238E27FC236}">
                <a16:creationId xmlns:a16="http://schemas.microsoft.com/office/drawing/2014/main" id="{E99B08B4-D58D-84A5-896E-FB5B0E8A9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86" y="4490203"/>
            <a:ext cx="490606" cy="1081239"/>
          </a:xfrm>
          <a:prstGeom prst="rect">
            <a:avLst/>
          </a:prstGeom>
        </p:spPr>
      </p:pic>
      <p:sp>
        <p:nvSpPr>
          <p:cNvPr id="100" name="CaixaDeTexto 99">
            <a:extLst>
              <a:ext uri="{FF2B5EF4-FFF2-40B4-BE49-F238E27FC236}">
                <a16:creationId xmlns:a16="http://schemas.microsoft.com/office/drawing/2014/main" id="{B26C1EBF-4624-9048-9964-F7CB29A82DEC}"/>
              </a:ext>
            </a:extLst>
          </p:cNvPr>
          <p:cNvSpPr txBox="1"/>
          <p:nvPr/>
        </p:nvSpPr>
        <p:spPr>
          <a:xfrm>
            <a:off x="648333" y="16478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8EA99C1E-E5BE-8F62-23C5-A1DD8042DF54}"/>
              </a:ext>
            </a:extLst>
          </p:cNvPr>
          <p:cNvSpPr txBox="1"/>
          <p:nvPr/>
        </p:nvSpPr>
        <p:spPr>
          <a:xfrm>
            <a:off x="635251" y="311550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7C60B227-75F0-850A-B579-1073F23C173C}"/>
              </a:ext>
            </a:extLst>
          </p:cNvPr>
          <p:cNvSpPr txBox="1"/>
          <p:nvPr/>
        </p:nvSpPr>
        <p:spPr>
          <a:xfrm>
            <a:off x="635873" y="4543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103" name="Imagem 102" descr="Ícone&#10;&#10;O conteúdo gerado por IA pode estar incorreto.">
            <a:extLst>
              <a:ext uri="{FF2B5EF4-FFF2-40B4-BE49-F238E27FC236}">
                <a16:creationId xmlns:a16="http://schemas.microsoft.com/office/drawing/2014/main" id="{A26C6645-D410-1417-5D88-E05A99383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832" y="1628409"/>
            <a:ext cx="490606" cy="1081239"/>
          </a:xfrm>
          <a:prstGeom prst="rect">
            <a:avLst/>
          </a:prstGeom>
        </p:spPr>
      </p:pic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D4FB9DBC-EFF8-6C14-3F9E-312D34E91AAE}"/>
              </a:ext>
            </a:extLst>
          </p:cNvPr>
          <p:cNvSpPr txBox="1"/>
          <p:nvPr/>
        </p:nvSpPr>
        <p:spPr>
          <a:xfrm>
            <a:off x="8314971" y="169698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7</a:t>
            </a:r>
          </a:p>
        </p:txBody>
      </p:sp>
      <p:grpSp>
        <p:nvGrpSpPr>
          <p:cNvPr id="109" name="Agrupar 108">
            <a:extLst>
              <a:ext uri="{FF2B5EF4-FFF2-40B4-BE49-F238E27FC236}">
                <a16:creationId xmlns:a16="http://schemas.microsoft.com/office/drawing/2014/main" id="{B3E3963B-0E03-C798-B8BF-A9E46922C102}"/>
              </a:ext>
            </a:extLst>
          </p:cNvPr>
          <p:cNvGrpSpPr/>
          <p:nvPr/>
        </p:nvGrpSpPr>
        <p:grpSpPr>
          <a:xfrm>
            <a:off x="8282366" y="3176471"/>
            <a:ext cx="490606" cy="1081239"/>
            <a:chOff x="8282366" y="3101055"/>
            <a:chExt cx="490606" cy="1081239"/>
          </a:xfrm>
        </p:grpSpPr>
        <p:pic>
          <p:nvPicPr>
            <p:cNvPr id="104" name="Imagem 103" descr="Ícone&#10;&#10;O conteúdo gerado por IA pode estar incorreto.">
              <a:extLst>
                <a:ext uri="{FF2B5EF4-FFF2-40B4-BE49-F238E27FC236}">
                  <a16:creationId xmlns:a16="http://schemas.microsoft.com/office/drawing/2014/main" id="{FB5883F4-0B8B-ED85-B6BD-70DE2FA60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2366" y="3101055"/>
              <a:ext cx="490606" cy="1081239"/>
            </a:xfrm>
            <a:prstGeom prst="rect">
              <a:avLst/>
            </a:prstGeom>
          </p:spPr>
        </p:pic>
        <p:sp>
          <p:nvSpPr>
            <p:cNvPr id="107" name="CaixaDeTexto 106">
              <a:extLst>
                <a:ext uri="{FF2B5EF4-FFF2-40B4-BE49-F238E27FC236}">
                  <a16:creationId xmlns:a16="http://schemas.microsoft.com/office/drawing/2014/main" id="{602E1C06-B28D-C95A-17DF-17AA9B3C55CA}"/>
                </a:ext>
              </a:extLst>
            </p:cNvPr>
            <p:cNvSpPr txBox="1"/>
            <p:nvPr/>
          </p:nvSpPr>
          <p:spPr>
            <a:xfrm>
              <a:off x="8301889" y="316467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grpSp>
        <p:nvGrpSpPr>
          <p:cNvPr id="110" name="Agrupar 109">
            <a:extLst>
              <a:ext uri="{FF2B5EF4-FFF2-40B4-BE49-F238E27FC236}">
                <a16:creationId xmlns:a16="http://schemas.microsoft.com/office/drawing/2014/main" id="{80EA0C23-9925-2218-33B2-D7304AC02A24}"/>
              </a:ext>
            </a:extLst>
          </p:cNvPr>
          <p:cNvGrpSpPr/>
          <p:nvPr/>
        </p:nvGrpSpPr>
        <p:grpSpPr>
          <a:xfrm>
            <a:off x="8268924" y="4850450"/>
            <a:ext cx="490606" cy="1081239"/>
            <a:chOff x="8268924" y="4539368"/>
            <a:chExt cx="490606" cy="1081239"/>
          </a:xfrm>
        </p:grpSpPr>
        <p:pic>
          <p:nvPicPr>
            <p:cNvPr id="105" name="Imagem 104" descr="Ícone&#10;&#10;O conteúdo gerado por IA pode estar incorreto.">
              <a:extLst>
                <a:ext uri="{FF2B5EF4-FFF2-40B4-BE49-F238E27FC236}">
                  <a16:creationId xmlns:a16="http://schemas.microsoft.com/office/drawing/2014/main" id="{626D3EBD-173C-551A-31F7-CFD9AFE7D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68924" y="4539368"/>
              <a:ext cx="490606" cy="1081239"/>
            </a:xfrm>
            <a:prstGeom prst="rect">
              <a:avLst/>
            </a:prstGeom>
          </p:spPr>
        </p:pic>
        <p:sp>
          <p:nvSpPr>
            <p:cNvPr id="108" name="CaixaDeTexto 107">
              <a:extLst>
                <a:ext uri="{FF2B5EF4-FFF2-40B4-BE49-F238E27FC236}">
                  <a16:creationId xmlns:a16="http://schemas.microsoft.com/office/drawing/2014/main" id="{553F1B38-DFD2-BD80-8838-1F6508B52BF0}"/>
                </a:ext>
              </a:extLst>
            </p:cNvPr>
            <p:cNvSpPr txBox="1"/>
            <p:nvPr/>
          </p:nvSpPr>
          <p:spPr>
            <a:xfrm>
              <a:off x="8302511" y="459255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dirty="0">
                  <a:solidFill>
                    <a:schemeClr val="bg1"/>
                  </a:solidFill>
                </a:rPr>
                <a:t>9</a:t>
              </a:r>
            </a:p>
          </p:txBody>
        </p:sp>
      </p:grpSp>
      <p:pic>
        <p:nvPicPr>
          <p:cNvPr id="111" name="Imagem 110" descr="Ícone&#10;&#10;O conteúdo gerado por IA pode estar incorreto.">
            <a:extLst>
              <a:ext uri="{FF2B5EF4-FFF2-40B4-BE49-F238E27FC236}">
                <a16:creationId xmlns:a16="http://schemas.microsoft.com/office/drawing/2014/main" id="{C7E894F4-01E5-BDF5-C313-775D68657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17" y="1623401"/>
            <a:ext cx="490606" cy="1081239"/>
          </a:xfrm>
          <a:prstGeom prst="rect">
            <a:avLst/>
          </a:prstGeom>
        </p:spPr>
      </p:pic>
      <p:pic>
        <p:nvPicPr>
          <p:cNvPr id="112" name="Imagem 111" descr="Ícone&#10;&#10;O conteúdo gerado por IA pode estar incorreto.">
            <a:extLst>
              <a:ext uri="{FF2B5EF4-FFF2-40B4-BE49-F238E27FC236}">
                <a16:creationId xmlns:a16="http://schemas.microsoft.com/office/drawing/2014/main" id="{A32F36C7-60A0-4F05-2CCC-923FA18F5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51" y="3831341"/>
            <a:ext cx="490606" cy="1081239"/>
          </a:xfrm>
          <a:prstGeom prst="rect">
            <a:avLst/>
          </a:prstGeom>
        </p:spPr>
      </p:pic>
      <p:pic>
        <p:nvPicPr>
          <p:cNvPr id="113" name="Imagem 112" descr="Ícone&#10;&#10;O conteúdo gerado por IA pode estar incorreto.">
            <a:extLst>
              <a:ext uri="{FF2B5EF4-FFF2-40B4-BE49-F238E27FC236}">
                <a16:creationId xmlns:a16="http://schemas.microsoft.com/office/drawing/2014/main" id="{4077F2C9-76F2-F4CC-18FE-CBB91D1DAA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956" y="5272969"/>
            <a:ext cx="490606" cy="1081239"/>
          </a:xfrm>
          <a:prstGeom prst="rect">
            <a:avLst/>
          </a:prstGeom>
        </p:spPr>
      </p:pic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06580A8-EC42-78C0-033A-38F89C18AC26}"/>
              </a:ext>
            </a:extLst>
          </p:cNvPr>
          <p:cNvSpPr txBox="1"/>
          <p:nvPr/>
        </p:nvSpPr>
        <p:spPr>
          <a:xfrm>
            <a:off x="4450956" y="169198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A77AEBB4-02A7-D861-B6B9-C1E6E4390E4E}"/>
              </a:ext>
            </a:extLst>
          </p:cNvPr>
          <p:cNvSpPr txBox="1"/>
          <p:nvPr/>
        </p:nvSpPr>
        <p:spPr>
          <a:xfrm>
            <a:off x="4437874" y="389495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8A519BF6-4021-8C13-5AAE-59FB21A1C927}"/>
              </a:ext>
            </a:extLst>
          </p:cNvPr>
          <p:cNvSpPr txBox="1"/>
          <p:nvPr/>
        </p:nvSpPr>
        <p:spPr>
          <a:xfrm>
            <a:off x="4484543" y="53261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91968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CF32-9DAA-64EB-8EFA-2BFFB544C6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60E250F6-C186-5214-52AA-48FDA403B65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1003174"/>
            <a:ext cx="12192000" cy="3996965"/>
          </a:xfrm>
          <a:custGeom>
            <a:avLst/>
            <a:gdLst>
              <a:gd name="connsiteX0" fmla="*/ 0 w 12192000"/>
              <a:gd name="connsiteY0" fmla="*/ 0 h 3987538"/>
              <a:gd name="connsiteX1" fmla="*/ 12192000 w 12192000"/>
              <a:gd name="connsiteY1" fmla="*/ 0 h 3987538"/>
              <a:gd name="connsiteX2" fmla="*/ 12192000 w 12192000"/>
              <a:gd name="connsiteY2" fmla="*/ 3987538 h 3987538"/>
              <a:gd name="connsiteX3" fmla="*/ 0 w 12192000"/>
              <a:gd name="connsiteY3" fmla="*/ 3987538 h 3987538"/>
              <a:gd name="connsiteX4" fmla="*/ 0 w 12192000"/>
              <a:gd name="connsiteY4" fmla="*/ 0 h 3987538"/>
              <a:gd name="connsiteX0" fmla="*/ 18854 w 12192000"/>
              <a:gd name="connsiteY0" fmla="*/ 0 h 3996965"/>
              <a:gd name="connsiteX1" fmla="*/ 12192000 w 12192000"/>
              <a:gd name="connsiteY1" fmla="*/ 9427 h 3996965"/>
              <a:gd name="connsiteX2" fmla="*/ 12192000 w 12192000"/>
              <a:gd name="connsiteY2" fmla="*/ 3996965 h 3996965"/>
              <a:gd name="connsiteX3" fmla="*/ 0 w 12192000"/>
              <a:gd name="connsiteY3" fmla="*/ 3996965 h 3996965"/>
              <a:gd name="connsiteX4" fmla="*/ 18854 w 12192000"/>
              <a:gd name="connsiteY4" fmla="*/ 0 h 3996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3996965">
                <a:moveTo>
                  <a:pt x="18854" y="0"/>
                </a:moveTo>
                <a:lnTo>
                  <a:pt x="12192000" y="9427"/>
                </a:lnTo>
                <a:lnTo>
                  <a:pt x="12192000" y="3996965"/>
                </a:lnTo>
                <a:lnTo>
                  <a:pt x="0" y="3996965"/>
                </a:lnTo>
                <a:cubicBezTo>
                  <a:pt x="6285" y="2664643"/>
                  <a:pt x="12569" y="1332322"/>
                  <a:pt x="18854" y="0"/>
                </a:cubicBezTo>
                <a:close/>
              </a:path>
            </a:pathLst>
          </a:custGeom>
          <a:solidFill>
            <a:schemeClr val="bg1">
              <a:lumMod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9" name="Imagem 8" descr="Homem de camisa branca&#10;&#10;O conteúdo gerado por IA pode estar incorreto.">
            <a:extLst>
              <a:ext uri="{FF2B5EF4-FFF2-40B4-BE49-F238E27FC236}">
                <a16:creationId xmlns:a16="http://schemas.microsoft.com/office/drawing/2014/main" id="{1276ED72-E06D-B537-9578-75C613C97F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4624"/>
            <a:ext cx="3458058" cy="556337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1A0936A8-7689-E86F-F051-C3FFFBB2D33F}"/>
              </a:ext>
            </a:extLst>
          </p:cNvPr>
          <p:cNvSpPr txBox="1"/>
          <p:nvPr/>
        </p:nvSpPr>
        <p:spPr>
          <a:xfrm>
            <a:off x="3259666" y="1236134"/>
            <a:ext cx="8055837" cy="134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Transformação da Atenção Primária à Saúde no Mato Grosso do Sul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4A88042-B3D1-F7E9-6E06-62873D39A4AA}"/>
              </a:ext>
            </a:extLst>
          </p:cNvPr>
          <p:cNvSpPr txBox="1"/>
          <p:nvPr/>
        </p:nvSpPr>
        <p:spPr>
          <a:xfrm>
            <a:off x="3255586" y="2902063"/>
            <a:ext cx="806934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800" dirty="0"/>
              <a:t>Este projeto visa transformar a Atenção Primária à Saúde (APS) no Mato Grosso do Sul, utilizando iniciativas inovadoras e um modelo de colaboração multidisciplinar.</a:t>
            </a:r>
          </a:p>
        </p:txBody>
      </p:sp>
    </p:spTree>
    <p:extLst>
      <p:ext uri="{BB962C8B-B14F-4D97-AF65-F5344CB8AC3E}">
        <p14:creationId xmlns:p14="http://schemas.microsoft.com/office/powerpoint/2010/main" val="37375838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CAA901-4373-185D-C893-AE0834499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43834E5E-A79F-622F-B4DB-4912E1487F52}"/>
              </a:ext>
            </a:extLst>
          </p:cNvPr>
          <p:cNvSpPr/>
          <p:nvPr/>
        </p:nvSpPr>
        <p:spPr>
          <a:xfrm>
            <a:off x="0" y="189834"/>
            <a:ext cx="8477250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50D918-A99C-5E59-45D5-B5249E7FA447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2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1633F9C-A265-4473-8E73-3C8D3A1EE79D}"/>
              </a:ext>
            </a:extLst>
          </p:cNvPr>
          <p:cNvSpPr txBox="1"/>
          <p:nvPr/>
        </p:nvSpPr>
        <p:spPr>
          <a:xfrm>
            <a:off x="648333" y="236476"/>
            <a:ext cx="7810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6598"/>
                </a:solidFill>
              </a:rPr>
              <a:t>Metas visando qualificar a Atenção Primária à Saúde e Projeto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91B09CAE-2582-A074-8FEE-B7D6C2CBA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808" y="181025"/>
            <a:ext cx="703442" cy="944860"/>
          </a:xfrm>
          <a:prstGeom prst="rect">
            <a:avLst/>
          </a:prstGeom>
        </p:spPr>
      </p:pic>
      <p:sp>
        <p:nvSpPr>
          <p:cNvPr id="15" name="Retângulo: Único Canto Arredondado 14">
            <a:extLst>
              <a:ext uri="{FF2B5EF4-FFF2-40B4-BE49-F238E27FC236}">
                <a16:creationId xmlns:a16="http://schemas.microsoft.com/office/drawing/2014/main" id="{65EE182C-F6E1-2CA3-B719-7A86BBCB0533}"/>
              </a:ext>
            </a:extLst>
          </p:cNvPr>
          <p:cNvSpPr/>
          <p:nvPr/>
        </p:nvSpPr>
        <p:spPr>
          <a:xfrm>
            <a:off x="5211993" y="1703551"/>
            <a:ext cx="2388957" cy="1301296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: Único Canto Arredondado 16">
            <a:extLst>
              <a:ext uri="{FF2B5EF4-FFF2-40B4-BE49-F238E27FC236}">
                <a16:creationId xmlns:a16="http://schemas.microsoft.com/office/drawing/2014/main" id="{23831BCB-66F0-CB96-3BF8-5F7F073A1A10}"/>
              </a:ext>
            </a:extLst>
          </p:cNvPr>
          <p:cNvSpPr/>
          <p:nvPr/>
        </p:nvSpPr>
        <p:spPr>
          <a:xfrm rot="16200000">
            <a:off x="4202036" y="2057315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Fluxograma: Conector 23">
            <a:extLst>
              <a:ext uri="{FF2B5EF4-FFF2-40B4-BE49-F238E27FC236}">
                <a16:creationId xmlns:a16="http://schemas.microsoft.com/office/drawing/2014/main" id="{8368F894-C38E-6243-2065-66FEC63BAE15}"/>
              </a:ext>
            </a:extLst>
          </p:cNvPr>
          <p:cNvSpPr/>
          <p:nvPr/>
        </p:nvSpPr>
        <p:spPr>
          <a:xfrm>
            <a:off x="8430258" y="2118904"/>
            <a:ext cx="581025" cy="577992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Retângulo: Único Canto Arredondado 24">
            <a:extLst>
              <a:ext uri="{FF2B5EF4-FFF2-40B4-BE49-F238E27FC236}">
                <a16:creationId xmlns:a16="http://schemas.microsoft.com/office/drawing/2014/main" id="{F583534D-CDD3-9E50-B4CA-BA3A3B816118}"/>
              </a:ext>
            </a:extLst>
          </p:cNvPr>
          <p:cNvSpPr/>
          <p:nvPr/>
        </p:nvSpPr>
        <p:spPr>
          <a:xfrm rot="16200000">
            <a:off x="7397777" y="2066840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5" name="Imagem 64" descr="Ícone&#10;&#10;O conteúdo gerado por IA pode estar incorreto.">
            <a:extLst>
              <a:ext uri="{FF2B5EF4-FFF2-40B4-BE49-F238E27FC236}">
                <a16:creationId xmlns:a16="http://schemas.microsoft.com/office/drawing/2014/main" id="{076153B1-B4B1-C8A1-EC35-B72C37D8C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895" y="1961899"/>
            <a:ext cx="539925" cy="725472"/>
          </a:xfrm>
          <a:prstGeom prst="rect">
            <a:avLst/>
          </a:prstGeom>
        </p:spPr>
      </p:pic>
      <p:pic>
        <p:nvPicPr>
          <p:cNvPr id="66" name="Imagem 65" descr="Ícone&#10;&#10;O conteúdo gerado por IA pode estar incorreto.">
            <a:extLst>
              <a:ext uri="{FF2B5EF4-FFF2-40B4-BE49-F238E27FC236}">
                <a16:creationId xmlns:a16="http://schemas.microsoft.com/office/drawing/2014/main" id="{522E343C-FBE6-BB44-A474-EEF8DAAC8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71" y="1989477"/>
            <a:ext cx="539925" cy="725472"/>
          </a:xfrm>
          <a:prstGeom prst="rect">
            <a:avLst/>
          </a:prstGeom>
        </p:spPr>
      </p:pic>
      <p:sp>
        <p:nvSpPr>
          <p:cNvPr id="74" name="Retângulo: Único Canto Arredondado 73">
            <a:extLst>
              <a:ext uri="{FF2B5EF4-FFF2-40B4-BE49-F238E27FC236}">
                <a16:creationId xmlns:a16="http://schemas.microsoft.com/office/drawing/2014/main" id="{064C87B2-A8E2-EBF3-CBBA-64409EBE5BD7}"/>
              </a:ext>
            </a:extLst>
          </p:cNvPr>
          <p:cNvSpPr/>
          <p:nvPr/>
        </p:nvSpPr>
        <p:spPr>
          <a:xfrm>
            <a:off x="2057011" y="1684501"/>
            <a:ext cx="2388957" cy="1301296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5" name="Retângulo: Único Canto Arredondado 74">
            <a:extLst>
              <a:ext uri="{FF2B5EF4-FFF2-40B4-BE49-F238E27FC236}">
                <a16:creationId xmlns:a16="http://schemas.microsoft.com/office/drawing/2014/main" id="{9F486EE1-8A6B-C670-EA4C-4CE9C74E7076}"/>
              </a:ext>
            </a:extLst>
          </p:cNvPr>
          <p:cNvSpPr/>
          <p:nvPr/>
        </p:nvSpPr>
        <p:spPr>
          <a:xfrm rot="16200000">
            <a:off x="1047054" y="2038265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7" name="Imagem 76" descr="Ícone&#10;&#10;O conteúdo gerado por IA pode estar incorreto.">
            <a:extLst>
              <a:ext uri="{FF2B5EF4-FFF2-40B4-BE49-F238E27FC236}">
                <a16:creationId xmlns:a16="http://schemas.microsoft.com/office/drawing/2014/main" id="{660E1F2D-5948-B779-FD6E-59943660D5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913" y="1942849"/>
            <a:ext cx="539925" cy="725472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CE66FB36-9256-F17A-055D-9D498556802B}"/>
              </a:ext>
            </a:extLst>
          </p:cNvPr>
          <p:cNvSpPr txBox="1"/>
          <p:nvPr/>
        </p:nvSpPr>
        <p:spPr>
          <a:xfrm>
            <a:off x="2200275" y="1955303"/>
            <a:ext cx="19848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Realizar </a:t>
            </a:r>
            <a:r>
              <a:rPr lang="pt-BR" sz="1400" dirty="0" err="1">
                <a:solidFill>
                  <a:schemeClr val="bg1"/>
                </a:solidFill>
              </a:rPr>
              <a:t>Accountability</a:t>
            </a:r>
            <a:r>
              <a:rPr lang="pt-BR" sz="1400" dirty="0">
                <a:solidFill>
                  <a:schemeClr val="bg1"/>
                </a:solidFill>
              </a:rPr>
              <a:t> e Seminário Integrado da Rede de Atenção; </a:t>
            </a:r>
          </a:p>
        </p:txBody>
      </p:sp>
      <p:sp>
        <p:nvSpPr>
          <p:cNvPr id="78" name="Retângulo: Único Canto Arredondado 77">
            <a:extLst>
              <a:ext uri="{FF2B5EF4-FFF2-40B4-BE49-F238E27FC236}">
                <a16:creationId xmlns:a16="http://schemas.microsoft.com/office/drawing/2014/main" id="{6D0A3D1A-5AA1-A5DC-F957-83E02CE4A85D}"/>
              </a:ext>
            </a:extLst>
          </p:cNvPr>
          <p:cNvSpPr/>
          <p:nvPr/>
        </p:nvSpPr>
        <p:spPr>
          <a:xfrm>
            <a:off x="2023963" y="3208547"/>
            <a:ext cx="2388957" cy="1301296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9" name="Retângulo: Único Canto Arredondado 78">
            <a:extLst>
              <a:ext uri="{FF2B5EF4-FFF2-40B4-BE49-F238E27FC236}">
                <a16:creationId xmlns:a16="http://schemas.microsoft.com/office/drawing/2014/main" id="{521C4594-5845-5F00-D6C0-F3E363EF49D8}"/>
              </a:ext>
            </a:extLst>
          </p:cNvPr>
          <p:cNvSpPr/>
          <p:nvPr/>
        </p:nvSpPr>
        <p:spPr>
          <a:xfrm rot="16200000">
            <a:off x="1014006" y="3562311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248D6175-1B4E-7FE9-100A-D844275A334A}"/>
              </a:ext>
            </a:extLst>
          </p:cNvPr>
          <p:cNvSpPr txBox="1"/>
          <p:nvPr/>
        </p:nvSpPr>
        <p:spPr>
          <a:xfrm>
            <a:off x="5301710" y="1978495"/>
            <a:ext cx="23013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66598"/>
                </a:solidFill>
              </a:rPr>
              <a:t>Elaborar painel de indicadores e dados a serem replicados para as </a:t>
            </a:r>
            <a:r>
              <a:rPr lang="pt-BR" sz="1400" dirty="0" err="1">
                <a:solidFill>
                  <a:srgbClr val="066598"/>
                </a:solidFill>
              </a:rPr>
              <a:t>eSF</a:t>
            </a:r>
            <a:r>
              <a:rPr lang="pt-BR" sz="1400" dirty="0">
                <a:solidFill>
                  <a:srgbClr val="066598"/>
                </a:solidFill>
              </a:rPr>
              <a:t>;</a:t>
            </a:r>
          </a:p>
        </p:txBody>
      </p:sp>
      <p:pic>
        <p:nvPicPr>
          <p:cNvPr id="81" name="Imagem 80" descr="Ícone&#10;&#10;O conteúdo gerado por IA pode estar incorreto.">
            <a:extLst>
              <a:ext uri="{FF2B5EF4-FFF2-40B4-BE49-F238E27FC236}">
                <a16:creationId xmlns:a16="http://schemas.microsoft.com/office/drawing/2014/main" id="{1A57B623-EC73-5356-E425-6033284171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340" y="3466895"/>
            <a:ext cx="539925" cy="725472"/>
          </a:xfrm>
          <a:prstGeom prst="rect">
            <a:avLst/>
          </a:prstGeom>
        </p:spPr>
      </p:pic>
      <p:sp>
        <p:nvSpPr>
          <p:cNvPr id="82" name="Fluxograma: Conector 81">
            <a:extLst>
              <a:ext uri="{FF2B5EF4-FFF2-40B4-BE49-F238E27FC236}">
                <a16:creationId xmlns:a16="http://schemas.microsoft.com/office/drawing/2014/main" id="{7641905E-3E9E-D919-57A1-013CCDE177C4}"/>
              </a:ext>
            </a:extLst>
          </p:cNvPr>
          <p:cNvSpPr/>
          <p:nvPr/>
        </p:nvSpPr>
        <p:spPr>
          <a:xfrm>
            <a:off x="5203549" y="3642368"/>
            <a:ext cx="581025" cy="577992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Retângulo: Único Canto Arredondado 82">
            <a:extLst>
              <a:ext uri="{FF2B5EF4-FFF2-40B4-BE49-F238E27FC236}">
                <a16:creationId xmlns:a16="http://schemas.microsoft.com/office/drawing/2014/main" id="{228CA624-7719-2B17-1872-CA2661DF294B}"/>
              </a:ext>
            </a:extLst>
          </p:cNvPr>
          <p:cNvSpPr/>
          <p:nvPr/>
        </p:nvSpPr>
        <p:spPr>
          <a:xfrm rot="16200000">
            <a:off x="4171068" y="3590304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7" name="Imagem 86" descr="Ícone&#10;&#10;O conteúdo gerado por IA pode estar incorreto.">
            <a:extLst>
              <a:ext uri="{FF2B5EF4-FFF2-40B4-BE49-F238E27FC236}">
                <a16:creationId xmlns:a16="http://schemas.microsoft.com/office/drawing/2014/main" id="{EAD9C927-F3D6-02CD-C768-FE5145D194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5462" y="3512941"/>
            <a:ext cx="539925" cy="725472"/>
          </a:xfrm>
          <a:prstGeom prst="rect">
            <a:avLst/>
          </a:prstGeom>
        </p:spPr>
      </p:pic>
      <p:sp>
        <p:nvSpPr>
          <p:cNvPr id="84" name="Retângulo: Único Canto Arredondado 83">
            <a:extLst>
              <a:ext uri="{FF2B5EF4-FFF2-40B4-BE49-F238E27FC236}">
                <a16:creationId xmlns:a16="http://schemas.microsoft.com/office/drawing/2014/main" id="{D5EB0F70-6EE2-7E23-A01C-133502EA7FDF}"/>
              </a:ext>
            </a:extLst>
          </p:cNvPr>
          <p:cNvSpPr/>
          <p:nvPr/>
        </p:nvSpPr>
        <p:spPr>
          <a:xfrm>
            <a:off x="5164673" y="3236541"/>
            <a:ext cx="2408062" cy="1282246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F583666-DDD0-1064-396D-721BC567B92B}"/>
              </a:ext>
            </a:extLst>
          </p:cNvPr>
          <p:cNvSpPr txBox="1"/>
          <p:nvPr/>
        </p:nvSpPr>
        <p:spPr>
          <a:xfrm>
            <a:off x="2149999" y="3494889"/>
            <a:ext cx="213688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66598"/>
                </a:solidFill>
              </a:rPr>
              <a:t>Desenvolver instrumento de avaliação da apresentação;</a:t>
            </a:r>
          </a:p>
        </p:txBody>
      </p:sp>
      <p:sp>
        <p:nvSpPr>
          <p:cNvPr id="88" name="Retângulo: Único Canto Arredondado 87">
            <a:extLst>
              <a:ext uri="{FF2B5EF4-FFF2-40B4-BE49-F238E27FC236}">
                <a16:creationId xmlns:a16="http://schemas.microsoft.com/office/drawing/2014/main" id="{331CAA41-AF34-6317-AAD0-F9946B53A69E}"/>
              </a:ext>
            </a:extLst>
          </p:cNvPr>
          <p:cNvSpPr/>
          <p:nvPr/>
        </p:nvSpPr>
        <p:spPr>
          <a:xfrm>
            <a:off x="8414006" y="1713697"/>
            <a:ext cx="2408062" cy="1282246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EA334B86-B3F9-A89C-5989-FE931F519EFF}"/>
              </a:ext>
            </a:extLst>
          </p:cNvPr>
          <p:cNvSpPr txBox="1"/>
          <p:nvPr/>
        </p:nvSpPr>
        <p:spPr>
          <a:xfrm>
            <a:off x="5328687" y="3525509"/>
            <a:ext cx="18877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Consolidar dados apresentados pelas equipes por Distrito;</a:t>
            </a:r>
          </a:p>
        </p:txBody>
      </p:sp>
      <p:sp>
        <p:nvSpPr>
          <p:cNvPr id="89" name="Retângulo: Único Canto Arredondado 88">
            <a:extLst>
              <a:ext uri="{FF2B5EF4-FFF2-40B4-BE49-F238E27FC236}">
                <a16:creationId xmlns:a16="http://schemas.microsoft.com/office/drawing/2014/main" id="{EAF6A54D-D849-FD85-C751-F0A4ED71E81C}"/>
              </a:ext>
            </a:extLst>
          </p:cNvPr>
          <p:cNvSpPr/>
          <p:nvPr/>
        </p:nvSpPr>
        <p:spPr>
          <a:xfrm>
            <a:off x="8388771" y="3236541"/>
            <a:ext cx="2388957" cy="1301296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1" name="Retângulo: Único Canto Arredondado 90">
            <a:extLst>
              <a:ext uri="{FF2B5EF4-FFF2-40B4-BE49-F238E27FC236}">
                <a16:creationId xmlns:a16="http://schemas.microsoft.com/office/drawing/2014/main" id="{4E3A6873-F9BE-58D5-F82D-1279EE311DC4}"/>
              </a:ext>
            </a:extLst>
          </p:cNvPr>
          <p:cNvSpPr/>
          <p:nvPr/>
        </p:nvSpPr>
        <p:spPr>
          <a:xfrm rot="16200000">
            <a:off x="7378814" y="3590305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2" name="Imagem 91" descr="Ícone&#10;&#10;O conteúdo gerado por IA pode estar incorreto.">
            <a:extLst>
              <a:ext uri="{FF2B5EF4-FFF2-40B4-BE49-F238E27FC236}">
                <a16:creationId xmlns:a16="http://schemas.microsoft.com/office/drawing/2014/main" id="{DA0CC99E-2B23-13E0-CBD6-5350E3065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5148" y="3494889"/>
            <a:ext cx="539925" cy="725472"/>
          </a:xfrm>
          <a:prstGeom prst="rect">
            <a:avLst/>
          </a:prstGeom>
        </p:spPr>
      </p:pic>
      <p:sp>
        <p:nvSpPr>
          <p:cNvPr id="120" name="Retângulo: Único Canto Arredondado 119">
            <a:extLst>
              <a:ext uri="{FF2B5EF4-FFF2-40B4-BE49-F238E27FC236}">
                <a16:creationId xmlns:a16="http://schemas.microsoft.com/office/drawing/2014/main" id="{A5D4893A-9C6E-EF14-656F-442C08C248F5}"/>
              </a:ext>
            </a:extLst>
          </p:cNvPr>
          <p:cNvSpPr/>
          <p:nvPr/>
        </p:nvSpPr>
        <p:spPr>
          <a:xfrm>
            <a:off x="2029517" y="4789835"/>
            <a:ext cx="2388957" cy="1301296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1" name="Retângulo: Único Canto Arredondado 120">
            <a:extLst>
              <a:ext uri="{FF2B5EF4-FFF2-40B4-BE49-F238E27FC236}">
                <a16:creationId xmlns:a16="http://schemas.microsoft.com/office/drawing/2014/main" id="{B863298C-F07D-1F1F-8EEA-5123311E7CD5}"/>
              </a:ext>
            </a:extLst>
          </p:cNvPr>
          <p:cNvSpPr/>
          <p:nvPr/>
        </p:nvSpPr>
        <p:spPr>
          <a:xfrm rot="16200000">
            <a:off x="1019560" y="5143599"/>
            <a:ext cx="1275938" cy="581025"/>
          </a:xfrm>
          <a:prstGeom prst="round1Rect">
            <a:avLst>
              <a:gd name="adj" fmla="val 50000"/>
            </a:avLst>
          </a:prstGeom>
          <a:solidFill>
            <a:srgbClr val="03A2D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2" name="Imagem 121" descr="Ícone&#10;&#10;O conteúdo gerado por IA pode estar incorreto.">
            <a:extLst>
              <a:ext uri="{FF2B5EF4-FFF2-40B4-BE49-F238E27FC236}">
                <a16:creationId xmlns:a16="http://schemas.microsoft.com/office/drawing/2014/main" id="{F1397018-EFE8-E933-C00E-A11671DBC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419" y="5048183"/>
            <a:ext cx="539925" cy="725472"/>
          </a:xfrm>
          <a:prstGeom prst="rect">
            <a:avLst/>
          </a:prstGeom>
        </p:spPr>
      </p:pic>
      <p:sp>
        <p:nvSpPr>
          <p:cNvPr id="37" name="CaixaDeTexto 36">
            <a:extLst>
              <a:ext uri="{FF2B5EF4-FFF2-40B4-BE49-F238E27FC236}">
                <a16:creationId xmlns:a16="http://schemas.microsoft.com/office/drawing/2014/main" id="{2AA31214-F89A-11C7-704B-4F36F2B4A2C0}"/>
              </a:ext>
            </a:extLst>
          </p:cNvPr>
          <p:cNvSpPr txBox="1"/>
          <p:nvPr/>
        </p:nvSpPr>
        <p:spPr>
          <a:xfrm>
            <a:off x="2100108" y="4982479"/>
            <a:ext cx="21867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Trabalhar a qualidade dos Trabalhos de conclusão do curso para publicações em revista de boa qualificação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CFB1825-3742-165C-43AE-4F856D4C81F1}"/>
              </a:ext>
            </a:extLst>
          </p:cNvPr>
          <p:cNvSpPr txBox="1"/>
          <p:nvPr/>
        </p:nvSpPr>
        <p:spPr>
          <a:xfrm>
            <a:off x="8516758" y="3625579"/>
            <a:ext cx="21368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rgbClr val="066598"/>
                </a:solidFill>
              </a:rPr>
              <a:t>Analisar dados visando a produção de evidências.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E504935-14E0-BE7D-E794-BC4B8AD246EC}"/>
              </a:ext>
            </a:extLst>
          </p:cNvPr>
          <p:cNvSpPr txBox="1"/>
          <p:nvPr/>
        </p:nvSpPr>
        <p:spPr>
          <a:xfrm>
            <a:off x="8467376" y="1816246"/>
            <a:ext cx="230132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bg1"/>
                </a:solidFill>
              </a:rPr>
              <a:t>Elaborar cronograma por unidade e por distritos para apresentação para os profissionais e usuários do território;</a:t>
            </a:r>
          </a:p>
        </p:txBody>
      </p:sp>
    </p:spTree>
    <p:extLst>
      <p:ext uri="{BB962C8B-B14F-4D97-AF65-F5344CB8AC3E}">
        <p14:creationId xmlns:p14="http://schemas.microsoft.com/office/powerpoint/2010/main" val="3532127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8980D0-B4F6-FD8B-9D5D-9993D92649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BACABD2-CCD6-20C7-1E56-85725BE4B24A}"/>
              </a:ext>
            </a:extLst>
          </p:cNvPr>
          <p:cNvSpPr/>
          <p:nvPr/>
        </p:nvSpPr>
        <p:spPr>
          <a:xfrm>
            <a:off x="-1" y="189834"/>
            <a:ext cx="8677275" cy="927242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E8664AD-C0F1-AC64-8CC1-00F10B0DCF57}"/>
              </a:ext>
            </a:extLst>
          </p:cNvPr>
          <p:cNvSpPr/>
          <p:nvPr/>
        </p:nvSpPr>
        <p:spPr>
          <a:xfrm>
            <a:off x="0" y="189834"/>
            <a:ext cx="533400" cy="927242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dirty="0"/>
              <a:t>3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3B15375-6CDA-E697-62FD-4DDDC382E758}"/>
              </a:ext>
            </a:extLst>
          </p:cNvPr>
          <p:cNvSpPr txBox="1"/>
          <p:nvPr/>
        </p:nvSpPr>
        <p:spPr>
          <a:xfrm>
            <a:off x="499990" y="237230"/>
            <a:ext cx="80990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66598"/>
                </a:solidFill>
              </a:rPr>
              <a:t>Metas visando qualificar a Atenção Primária à Saúde</a:t>
            </a:r>
          </a:p>
        </p:txBody>
      </p:sp>
      <p:pic>
        <p:nvPicPr>
          <p:cNvPr id="9" name="Imagem 8" descr="Ícone&#10;&#10;O conteúdo gerado por IA pode estar incorreto.">
            <a:extLst>
              <a:ext uri="{FF2B5EF4-FFF2-40B4-BE49-F238E27FC236}">
                <a16:creationId xmlns:a16="http://schemas.microsoft.com/office/drawing/2014/main" id="{806B86FC-FDD1-3A3C-B7AE-7B7CE88EE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32" y="187221"/>
            <a:ext cx="690326" cy="92724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8229B96-F3C9-3315-DEBA-2AEBE046925D}"/>
              </a:ext>
            </a:extLst>
          </p:cNvPr>
          <p:cNvSpPr txBox="1"/>
          <p:nvPr/>
        </p:nvSpPr>
        <p:spPr>
          <a:xfrm>
            <a:off x="533400" y="665690"/>
            <a:ext cx="78105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66598"/>
                </a:solidFill>
              </a:rPr>
              <a:t>Redes temáticas de atenção à saúde e o Programa Nacional de Imunização do SUS</a:t>
            </a:r>
            <a:endParaRPr lang="pt-BR" sz="1600" dirty="0">
              <a:solidFill>
                <a:schemeClr val="accent1"/>
              </a:solidFill>
            </a:endParaRPr>
          </a:p>
        </p:txBody>
      </p:sp>
      <p:grpSp>
        <p:nvGrpSpPr>
          <p:cNvPr id="28" name="Agrupar 27">
            <a:extLst>
              <a:ext uri="{FF2B5EF4-FFF2-40B4-BE49-F238E27FC236}">
                <a16:creationId xmlns:a16="http://schemas.microsoft.com/office/drawing/2014/main" id="{0A1A3FE5-8154-D15B-B23E-77F7F329E861}"/>
              </a:ext>
            </a:extLst>
          </p:cNvPr>
          <p:cNvGrpSpPr/>
          <p:nvPr/>
        </p:nvGrpSpPr>
        <p:grpSpPr>
          <a:xfrm>
            <a:off x="1295400" y="1269168"/>
            <a:ext cx="9429750" cy="1404648"/>
            <a:chOff x="1247775" y="1771414"/>
            <a:chExt cx="9429750" cy="1404648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750840E4-D41D-6398-1725-4B65643997F8}"/>
                </a:ext>
              </a:extLst>
            </p:cNvPr>
            <p:cNvGrpSpPr/>
            <p:nvPr/>
          </p:nvGrpSpPr>
          <p:grpSpPr>
            <a:xfrm>
              <a:off x="1247775" y="2248819"/>
              <a:ext cx="9353550" cy="927243"/>
              <a:chOff x="1247775" y="2248819"/>
              <a:chExt cx="9353550" cy="927243"/>
            </a:xfrm>
          </p:grpSpPr>
          <p:sp>
            <p:nvSpPr>
              <p:cNvPr id="5" name="Retângulo: Único Canto Arredondado 4">
                <a:extLst>
                  <a:ext uri="{FF2B5EF4-FFF2-40B4-BE49-F238E27FC236}">
                    <a16:creationId xmlns:a16="http://schemas.microsoft.com/office/drawing/2014/main" id="{862169E4-4C37-F643-0C5A-D909456FC091}"/>
                  </a:ext>
                </a:extLst>
              </p:cNvPr>
              <p:cNvSpPr/>
              <p:nvPr/>
            </p:nvSpPr>
            <p:spPr>
              <a:xfrm>
                <a:off x="8458200" y="2248819"/>
                <a:ext cx="2143125" cy="927242"/>
              </a:xfrm>
              <a:prstGeom prst="round1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0" name="Fluxograma: Processo 9">
                <a:extLst>
                  <a:ext uri="{FF2B5EF4-FFF2-40B4-BE49-F238E27FC236}">
                    <a16:creationId xmlns:a16="http://schemas.microsoft.com/office/drawing/2014/main" id="{5B108B93-3F8B-4077-02D5-B2607EC45615}"/>
                  </a:ext>
                </a:extLst>
              </p:cNvPr>
              <p:cNvSpPr/>
              <p:nvPr/>
            </p:nvSpPr>
            <p:spPr>
              <a:xfrm>
                <a:off x="1247775" y="2248820"/>
                <a:ext cx="7553325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4" name="Imagem 3" descr="Ícone&#10;&#10;O conteúdo gerado por IA pode estar incorreto.">
              <a:extLst>
                <a:ext uri="{FF2B5EF4-FFF2-40B4-BE49-F238E27FC236}">
                  <a16:creationId xmlns:a16="http://schemas.microsoft.com/office/drawing/2014/main" id="{582E69D0-9D25-A3A1-1232-9373196476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50" y="1771414"/>
              <a:ext cx="652575" cy="876536"/>
            </a:xfrm>
            <a:prstGeom prst="rect">
              <a:avLst/>
            </a:prstGeom>
          </p:spPr>
        </p:pic>
      </p:grp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A1B45269-5546-A485-8B6C-EAB061949093}"/>
              </a:ext>
            </a:extLst>
          </p:cNvPr>
          <p:cNvGrpSpPr/>
          <p:nvPr/>
        </p:nvGrpSpPr>
        <p:grpSpPr>
          <a:xfrm>
            <a:off x="1200150" y="2425032"/>
            <a:ext cx="9448801" cy="1428964"/>
            <a:chOff x="1152525" y="2927278"/>
            <a:chExt cx="9448801" cy="1428964"/>
          </a:xfrm>
        </p:grpSpPr>
        <p:grpSp>
          <p:nvGrpSpPr>
            <p:cNvPr id="19" name="Agrupar 18">
              <a:extLst>
                <a:ext uri="{FF2B5EF4-FFF2-40B4-BE49-F238E27FC236}">
                  <a16:creationId xmlns:a16="http://schemas.microsoft.com/office/drawing/2014/main" id="{CC112719-8C3A-08A0-8B7D-5BA8E4E645D8}"/>
                </a:ext>
              </a:extLst>
            </p:cNvPr>
            <p:cNvGrpSpPr/>
            <p:nvPr/>
          </p:nvGrpSpPr>
          <p:grpSpPr>
            <a:xfrm>
              <a:off x="1247775" y="3429000"/>
              <a:ext cx="9353551" cy="927242"/>
              <a:chOff x="1247775" y="3429000"/>
              <a:chExt cx="9353551" cy="927242"/>
            </a:xfrm>
          </p:grpSpPr>
          <p:sp>
            <p:nvSpPr>
              <p:cNvPr id="14" name="Fluxograma: Processo 13">
                <a:extLst>
                  <a:ext uri="{FF2B5EF4-FFF2-40B4-BE49-F238E27FC236}">
                    <a16:creationId xmlns:a16="http://schemas.microsoft.com/office/drawing/2014/main" id="{D24F169F-D8EB-393D-7877-DE8551123FAE}"/>
                  </a:ext>
                </a:extLst>
              </p:cNvPr>
              <p:cNvSpPr/>
              <p:nvPr/>
            </p:nvSpPr>
            <p:spPr>
              <a:xfrm>
                <a:off x="2200276" y="3429000"/>
                <a:ext cx="8401050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: Cantos Superiores Arredondados 17">
                <a:extLst>
                  <a:ext uri="{FF2B5EF4-FFF2-40B4-BE49-F238E27FC236}">
                    <a16:creationId xmlns:a16="http://schemas.microsoft.com/office/drawing/2014/main" id="{ACEF6D44-5A8F-354F-3F50-9FF0188CF1AF}"/>
                  </a:ext>
                </a:extLst>
              </p:cNvPr>
              <p:cNvSpPr/>
              <p:nvPr/>
            </p:nvSpPr>
            <p:spPr>
              <a:xfrm>
                <a:off x="1247775" y="3429000"/>
                <a:ext cx="1552575" cy="9272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1" name="Imagem 20" descr="Ícone&#10;&#10;O conteúdo gerado por IA pode estar incorreto.">
              <a:extLst>
                <a:ext uri="{FF2B5EF4-FFF2-40B4-BE49-F238E27FC236}">
                  <a16:creationId xmlns:a16="http://schemas.microsoft.com/office/drawing/2014/main" id="{AE1ED30F-F727-1026-42AB-A4DD7040FF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5" y="2927278"/>
              <a:ext cx="690326" cy="927243"/>
            </a:xfrm>
            <a:prstGeom prst="rect">
              <a:avLst/>
            </a:prstGeom>
          </p:spPr>
        </p:pic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99540122-2532-07B9-0051-51557A78806B}"/>
              </a:ext>
            </a:extLst>
          </p:cNvPr>
          <p:cNvGrpSpPr/>
          <p:nvPr/>
        </p:nvGrpSpPr>
        <p:grpSpPr>
          <a:xfrm>
            <a:off x="1295400" y="3607482"/>
            <a:ext cx="9429750" cy="1404648"/>
            <a:chOff x="1247775" y="1771414"/>
            <a:chExt cx="9429750" cy="1404648"/>
          </a:xfrm>
        </p:grpSpPr>
        <p:grpSp>
          <p:nvGrpSpPr>
            <p:cNvPr id="30" name="Agrupar 29">
              <a:extLst>
                <a:ext uri="{FF2B5EF4-FFF2-40B4-BE49-F238E27FC236}">
                  <a16:creationId xmlns:a16="http://schemas.microsoft.com/office/drawing/2014/main" id="{0C0099D2-E079-117D-8C35-AA92C7405919}"/>
                </a:ext>
              </a:extLst>
            </p:cNvPr>
            <p:cNvGrpSpPr/>
            <p:nvPr/>
          </p:nvGrpSpPr>
          <p:grpSpPr>
            <a:xfrm>
              <a:off x="1247775" y="2248819"/>
              <a:ext cx="9353550" cy="927243"/>
              <a:chOff x="1247775" y="2248819"/>
              <a:chExt cx="9353550" cy="927243"/>
            </a:xfrm>
          </p:grpSpPr>
          <p:sp>
            <p:nvSpPr>
              <p:cNvPr id="32" name="Retângulo: Único Canto Arredondado 31">
                <a:extLst>
                  <a:ext uri="{FF2B5EF4-FFF2-40B4-BE49-F238E27FC236}">
                    <a16:creationId xmlns:a16="http://schemas.microsoft.com/office/drawing/2014/main" id="{DA64F3C2-C7CA-8204-A997-BE90403881CA}"/>
                  </a:ext>
                </a:extLst>
              </p:cNvPr>
              <p:cNvSpPr/>
              <p:nvPr/>
            </p:nvSpPr>
            <p:spPr>
              <a:xfrm>
                <a:off x="8458200" y="2248819"/>
                <a:ext cx="2143125" cy="927242"/>
              </a:xfrm>
              <a:prstGeom prst="round1Rect">
                <a:avLst>
                  <a:gd name="adj" fmla="val 5000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3" name="Fluxograma: Processo 32">
                <a:extLst>
                  <a:ext uri="{FF2B5EF4-FFF2-40B4-BE49-F238E27FC236}">
                    <a16:creationId xmlns:a16="http://schemas.microsoft.com/office/drawing/2014/main" id="{7F55396B-B865-6B09-CA68-B824E16C3BDD}"/>
                  </a:ext>
                </a:extLst>
              </p:cNvPr>
              <p:cNvSpPr/>
              <p:nvPr/>
            </p:nvSpPr>
            <p:spPr>
              <a:xfrm>
                <a:off x="1247775" y="2248820"/>
                <a:ext cx="7553325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1" name="Imagem 30" descr="Ícone&#10;&#10;O conteúdo gerado por IA pode estar incorreto.">
              <a:extLst>
                <a:ext uri="{FF2B5EF4-FFF2-40B4-BE49-F238E27FC236}">
                  <a16:creationId xmlns:a16="http://schemas.microsoft.com/office/drawing/2014/main" id="{9F654B19-054F-5C09-59B7-134397B047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24950" y="1771414"/>
              <a:ext cx="652575" cy="876536"/>
            </a:xfrm>
            <a:prstGeom prst="rect">
              <a:avLst/>
            </a:prstGeom>
          </p:spPr>
        </p:pic>
      </p:grpSp>
      <p:grpSp>
        <p:nvGrpSpPr>
          <p:cNvPr id="34" name="Agrupar 33">
            <a:extLst>
              <a:ext uri="{FF2B5EF4-FFF2-40B4-BE49-F238E27FC236}">
                <a16:creationId xmlns:a16="http://schemas.microsoft.com/office/drawing/2014/main" id="{BC4FB4FD-9D79-C354-F9D3-40527880C769}"/>
              </a:ext>
            </a:extLst>
          </p:cNvPr>
          <p:cNvGrpSpPr/>
          <p:nvPr/>
        </p:nvGrpSpPr>
        <p:grpSpPr>
          <a:xfrm>
            <a:off x="1200150" y="4763346"/>
            <a:ext cx="9448801" cy="1428964"/>
            <a:chOff x="1152525" y="2927278"/>
            <a:chExt cx="9448801" cy="1428964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09CCBB40-CD49-46D9-7EAB-D45F2DC52502}"/>
                </a:ext>
              </a:extLst>
            </p:cNvPr>
            <p:cNvGrpSpPr/>
            <p:nvPr/>
          </p:nvGrpSpPr>
          <p:grpSpPr>
            <a:xfrm>
              <a:off x="1247775" y="3429000"/>
              <a:ext cx="9353551" cy="927242"/>
              <a:chOff x="1247775" y="3429000"/>
              <a:chExt cx="9353551" cy="927242"/>
            </a:xfrm>
          </p:grpSpPr>
          <p:sp>
            <p:nvSpPr>
              <p:cNvPr id="39" name="Fluxograma: Processo 38">
                <a:extLst>
                  <a:ext uri="{FF2B5EF4-FFF2-40B4-BE49-F238E27FC236}">
                    <a16:creationId xmlns:a16="http://schemas.microsoft.com/office/drawing/2014/main" id="{D615CDB7-80FA-39EA-F2A9-8BAAE0250C28}"/>
                  </a:ext>
                </a:extLst>
              </p:cNvPr>
              <p:cNvSpPr/>
              <p:nvPr/>
            </p:nvSpPr>
            <p:spPr>
              <a:xfrm>
                <a:off x="2200276" y="3429000"/>
                <a:ext cx="8401050" cy="927242"/>
              </a:xfrm>
              <a:prstGeom prst="flowChartProcess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Retângulo: Cantos Superiores Arredondados 39">
                <a:extLst>
                  <a:ext uri="{FF2B5EF4-FFF2-40B4-BE49-F238E27FC236}">
                    <a16:creationId xmlns:a16="http://schemas.microsoft.com/office/drawing/2014/main" id="{949F6384-EB2C-AC97-B8C8-9F983086A679}"/>
                  </a:ext>
                </a:extLst>
              </p:cNvPr>
              <p:cNvSpPr/>
              <p:nvPr/>
            </p:nvSpPr>
            <p:spPr>
              <a:xfrm>
                <a:off x="1247775" y="3429000"/>
                <a:ext cx="1552575" cy="92724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38" name="Imagem 37" descr="Ícone&#10;&#10;O conteúdo gerado por IA pode estar incorreto.">
              <a:extLst>
                <a:ext uri="{FF2B5EF4-FFF2-40B4-BE49-F238E27FC236}">
                  <a16:creationId xmlns:a16="http://schemas.microsoft.com/office/drawing/2014/main" id="{B10F7228-D099-314E-5B35-3FC574804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2525" y="2927278"/>
              <a:ext cx="690326" cy="927243"/>
            </a:xfrm>
            <a:prstGeom prst="rect">
              <a:avLst/>
            </a:prstGeom>
          </p:spPr>
        </p:pic>
      </p:grpSp>
      <p:sp>
        <p:nvSpPr>
          <p:cNvPr id="41" name="Fluxograma: Processo 40">
            <a:extLst>
              <a:ext uri="{FF2B5EF4-FFF2-40B4-BE49-F238E27FC236}">
                <a16:creationId xmlns:a16="http://schemas.microsoft.com/office/drawing/2014/main" id="{12B52A0C-55D8-1823-2582-B3F98A2791EC}"/>
              </a:ext>
            </a:extLst>
          </p:cNvPr>
          <p:cNvSpPr/>
          <p:nvPr/>
        </p:nvSpPr>
        <p:spPr>
          <a:xfrm>
            <a:off x="1295400" y="1746573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2" name="Fluxograma: Processo 41">
            <a:extLst>
              <a:ext uri="{FF2B5EF4-FFF2-40B4-BE49-F238E27FC236}">
                <a16:creationId xmlns:a16="http://schemas.microsoft.com/office/drawing/2014/main" id="{F0587242-22C7-F0FC-D03F-593318B1DC9E}"/>
              </a:ext>
            </a:extLst>
          </p:cNvPr>
          <p:cNvSpPr/>
          <p:nvPr/>
        </p:nvSpPr>
        <p:spPr>
          <a:xfrm>
            <a:off x="1295400" y="4109513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Fluxograma: Processo 42">
            <a:extLst>
              <a:ext uri="{FF2B5EF4-FFF2-40B4-BE49-F238E27FC236}">
                <a16:creationId xmlns:a16="http://schemas.microsoft.com/office/drawing/2014/main" id="{774F3795-3582-C546-675F-F890D6E650F0}"/>
              </a:ext>
            </a:extLst>
          </p:cNvPr>
          <p:cNvSpPr/>
          <p:nvPr/>
        </p:nvSpPr>
        <p:spPr>
          <a:xfrm>
            <a:off x="10553700" y="2924569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4" name="Fluxograma: Processo 43">
            <a:extLst>
              <a:ext uri="{FF2B5EF4-FFF2-40B4-BE49-F238E27FC236}">
                <a16:creationId xmlns:a16="http://schemas.microsoft.com/office/drawing/2014/main" id="{E4AE5DFF-A7E4-9B73-5A96-1DD8CEF4DAEC}"/>
              </a:ext>
            </a:extLst>
          </p:cNvPr>
          <p:cNvSpPr/>
          <p:nvPr/>
        </p:nvSpPr>
        <p:spPr>
          <a:xfrm>
            <a:off x="10553700" y="5265462"/>
            <a:ext cx="95250" cy="927242"/>
          </a:xfrm>
          <a:prstGeom prst="flowChartProcess">
            <a:avLst/>
          </a:prstGeom>
          <a:solidFill>
            <a:srgbClr val="06659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0526528-EDCA-7DF2-2CCF-8C8D44C4646E}"/>
              </a:ext>
            </a:extLst>
          </p:cNvPr>
          <p:cNvSpPr txBox="1"/>
          <p:nvPr/>
        </p:nvSpPr>
        <p:spPr>
          <a:xfrm>
            <a:off x="1466850" y="1988790"/>
            <a:ext cx="8872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i="0" dirty="0">
                <a:solidFill>
                  <a:srgbClr val="066598"/>
                </a:solidFill>
                <a:effectLst/>
              </a:rPr>
              <a:t>REDE Alyne </a:t>
            </a:r>
            <a:r>
              <a:rPr lang="pt-BR" sz="1400" b="0" i="0" dirty="0">
                <a:solidFill>
                  <a:srgbClr val="222222"/>
                </a:solidFill>
                <a:effectLst/>
              </a:rPr>
              <a:t>- fortalecer o atendimento a saúde materna, reduzindo complicações e mortes evitáveis para as mulheres e bebês - Portaria N. 5530/2024.</a:t>
            </a:r>
            <a:endParaRPr lang="pt-BR" sz="1600" dirty="0">
              <a:solidFill>
                <a:srgbClr val="066598"/>
              </a:solidFill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18D0F744-553E-6F7F-864D-39EA973674B3}"/>
              </a:ext>
            </a:extLst>
          </p:cNvPr>
          <p:cNvSpPr txBox="1"/>
          <p:nvPr/>
        </p:nvSpPr>
        <p:spPr>
          <a:xfrm>
            <a:off x="1783438" y="3008917"/>
            <a:ext cx="87702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0" i="0" dirty="0">
                <a:solidFill>
                  <a:srgbClr val="222222"/>
                </a:solidFill>
                <a:effectLst/>
              </a:rPr>
              <a:t>Rede RASPDC - </a:t>
            </a:r>
            <a:r>
              <a:rPr lang="pt-BR" sz="1400" b="1" i="0" dirty="0">
                <a:solidFill>
                  <a:srgbClr val="066598"/>
                </a:solidFill>
                <a:effectLst/>
              </a:rPr>
              <a:t>Rede de atenção à saúde das pessoas com doenças crônicas</a:t>
            </a:r>
            <a:r>
              <a:rPr lang="pt-BR" sz="1400" b="0" i="0" dirty="0">
                <a:solidFill>
                  <a:srgbClr val="066598"/>
                </a:solidFill>
                <a:effectLst/>
              </a:rPr>
              <a:t>: </a:t>
            </a:r>
            <a:r>
              <a:rPr lang="pt-BR" sz="1400" b="0" i="0" dirty="0">
                <a:solidFill>
                  <a:srgbClr val="222222"/>
                </a:solidFill>
                <a:effectLst/>
              </a:rPr>
              <a:t>foca no acompanhamento contínuo de doenças como diabetes, hipertensão, câncer prevenindo complicações e internações - essas doenças devem ser foçadas e estrategicamente trabalhada na Saúde da Família com ações constantes de promoção e prevenção à saúde</a:t>
            </a:r>
            <a:r>
              <a:rPr lang="pt-B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. 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D165C66-633F-F12E-89A6-2411C5F029B4}"/>
              </a:ext>
            </a:extLst>
          </p:cNvPr>
          <p:cNvSpPr txBox="1"/>
          <p:nvPr/>
        </p:nvSpPr>
        <p:spPr>
          <a:xfrm>
            <a:off x="1485900" y="4198202"/>
            <a:ext cx="90106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400" b="0" i="0" dirty="0">
                <a:solidFill>
                  <a:srgbClr val="222222"/>
                </a:solidFill>
                <a:effectLst/>
              </a:rPr>
              <a:t>Rede RASB - </a:t>
            </a:r>
            <a:r>
              <a:rPr lang="pt-BR" sz="1400" b="1" i="0" dirty="0">
                <a:solidFill>
                  <a:srgbClr val="066598"/>
                </a:solidFill>
                <a:effectLst/>
              </a:rPr>
              <a:t>Rede de Atenção à Saúde Bucal</a:t>
            </a:r>
            <a:r>
              <a:rPr lang="pt-BR" sz="1400" b="0" i="0" dirty="0">
                <a:solidFill>
                  <a:srgbClr val="066598"/>
                </a:solidFill>
                <a:effectLst/>
              </a:rPr>
              <a:t> </a:t>
            </a:r>
            <a:r>
              <a:rPr lang="pt-BR" sz="1400" b="0" i="0" dirty="0">
                <a:solidFill>
                  <a:srgbClr val="222222"/>
                </a:solidFill>
                <a:effectLst/>
              </a:rPr>
              <a:t>- trás a expansão do atenção odontológico no SUS, conforme Portaria N. 7213 de 19/12/24, expandindo atendimento odontológico no SUS, com equipes especializadas e centro de referência expandindo a oferta para a saúde bucal. 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C4BF13D-2742-9AAE-101D-34795EEFE5A8}"/>
              </a:ext>
            </a:extLst>
          </p:cNvPr>
          <p:cNvSpPr txBox="1"/>
          <p:nvPr/>
        </p:nvSpPr>
        <p:spPr>
          <a:xfrm>
            <a:off x="1783438" y="5467079"/>
            <a:ext cx="9010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>
                <a:solidFill>
                  <a:srgbClr val="066598"/>
                </a:solidFill>
              </a:rPr>
              <a:t>O Programa Nacional de Imunizações (PNI) </a:t>
            </a:r>
          </a:p>
          <a:p>
            <a:r>
              <a:rPr lang="pt-BR" sz="1400" dirty="0">
                <a:solidFill>
                  <a:schemeClr val="tx1"/>
                </a:solidFill>
              </a:rPr>
              <a:t>Amplia e fortalecer no território a adesão e trabalhar a desinformação </a:t>
            </a:r>
          </a:p>
        </p:txBody>
      </p:sp>
    </p:spTree>
    <p:extLst>
      <p:ext uri="{BB962C8B-B14F-4D97-AF65-F5344CB8AC3E}">
        <p14:creationId xmlns:p14="http://schemas.microsoft.com/office/powerpoint/2010/main" val="1686096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F032C5-08F3-7FAB-24E4-3C0986494D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: Cantos Arredondados 7">
            <a:extLst>
              <a:ext uri="{FF2B5EF4-FFF2-40B4-BE49-F238E27FC236}">
                <a16:creationId xmlns:a16="http://schemas.microsoft.com/office/drawing/2014/main" id="{4DA4AF27-AFC6-AB75-4CA3-6EDF84E91375}"/>
              </a:ext>
            </a:extLst>
          </p:cNvPr>
          <p:cNvSpPr/>
          <p:nvPr/>
        </p:nvSpPr>
        <p:spPr>
          <a:xfrm>
            <a:off x="1933575" y="2409825"/>
            <a:ext cx="8534400" cy="2352675"/>
          </a:xfrm>
          <a:prstGeom prst="roundRect">
            <a:avLst>
              <a:gd name="adj" fmla="val 39560"/>
            </a:avLst>
          </a:prstGeom>
          <a:solidFill>
            <a:srgbClr val="CFD1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D4ABFEC-6822-8CA3-C199-E9CD4D627E96}"/>
              </a:ext>
            </a:extLst>
          </p:cNvPr>
          <p:cNvSpPr txBox="1"/>
          <p:nvPr/>
        </p:nvSpPr>
        <p:spPr>
          <a:xfrm>
            <a:off x="2394133" y="2597733"/>
            <a:ext cx="762000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066598"/>
                </a:solidFill>
              </a:rPr>
              <a:t>O sucesso da APS depende da colaboração, do conhecimento e da vontade de fazer a diferença. Seguimos avançando para um sistema de saúde mais humano e resolutivo!</a:t>
            </a:r>
          </a:p>
        </p:txBody>
      </p:sp>
      <p:pic>
        <p:nvPicPr>
          <p:cNvPr id="12" name="Imagem 11" descr="Ícone&#10;&#10;O conteúdo gerado por IA pode estar incorreto.">
            <a:extLst>
              <a:ext uri="{FF2B5EF4-FFF2-40B4-BE49-F238E27FC236}">
                <a16:creationId xmlns:a16="http://schemas.microsoft.com/office/drawing/2014/main" id="{497F2FBE-A56E-5559-B883-F53533A1B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419" y="1552720"/>
            <a:ext cx="1193430" cy="1603010"/>
          </a:xfrm>
          <a:prstGeom prst="rect">
            <a:avLst/>
          </a:prstGeom>
        </p:spPr>
      </p:pic>
      <p:pic>
        <p:nvPicPr>
          <p:cNvPr id="14" name="Imagem 13" descr="Ícone&#10;&#10;O conteúdo gerado por IA pode estar incorreto.">
            <a:extLst>
              <a:ext uri="{FF2B5EF4-FFF2-40B4-BE49-F238E27FC236}">
                <a16:creationId xmlns:a16="http://schemas.microsoft.com/office/drawing/2014/main" id="{F92D15DB-CE37-544B-9960-8FCAF2FE75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701" y="1552720"/>
            <a:ext cx="1193430" cy="1603010"/>
          </a:xfrm>
          <a:prstGeom prst="rect">
            <a:avLst/>
          </a:prstGeom>
        </p:spPr>
      </p:pic>
      <p:pic>
        <p:nvPicPr>
          <p:cNvPr id="16" name="Imagem 15" descr="Texto&#10;&#10;O conteúdo gerado por IA pode estar incorreto.">
            <a:extLst>
              <a:ext uri="{FF2B5EF4-FFF2-40B4-BE49-F238E27FC236}">
                <a16:creationId xmlns:a16="http://schemas.microsoft.com/office/drawing/2014/main" id="{7153DA9B-585C-855C-9001-6F25215D2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209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873" y="4295775"/>
            <a:ext cx="3001595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05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4FB7348-694B-C287-C896-2EDC6CC989FB}"/>
              </a:ext>
            </a:extLst>
          </p:cNvPr>
          <p:cNvSpPr txBox="1"/>
          <p:nvPr/>
        </p:nvSpPr>
        <p:spPr>
          <a:xfrm>
            <a:off x="1672081" y="227090"/>
            <a:ext cx="80599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Evolução e Impacto do Projeto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9287B0A1-8CA6-1A31-CBE6-8060A9DE2B01}"/>
              </a:ext>
            </a:extLst>
          </p:cNvPr>
          <p:cNvCxnSpPr>
            <a:cxnSpLocks/>
          </p:cNvCxnSpPr>
          <p:nvPr/>
        </p:nvCxnSpPr>
        <p:spPr>
          <a:xfrm>
            <a:off x="6096000" y="1036948"/>
            <a:ext cx="0" cy="554296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luxograma: Conector 9">
            <a:extLst>
              <a:ext uri="{FF2B5EF4-FFF2-40B4-BE49-F238E27FC236}">
                <a16:creationId xmlns:a16="http://schemas.microsoft.com/office/drawing/2014/main" id="{9386CE60-D87E-E62C-562E-36D8F9148CF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36535" y="1263975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1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1" name="Fluxograma: Conector 10">
            <a:extLst>
              <a:ext uri="{FF2B5EF4-FFF2-40B4-BE49-F238E27FC236}">
                <a16:creationId xmlns:a16="http://schemas.microsoft.com/office/drawing/2014/main" id="{5BC8BE70-9C86-FD9F-D6E3-8F06DD8EFA20}"/>
              </a:ext>
            </a:extLst>
          </p:cNvPr>
          <p:cNvSpPr>
            <a:spLocks/>
          </p:cNvSpPr>
          <p:nvPr/>
        </p:nvSpPr>
        <p:spPr>
          <a:xfrm>
            <a:off x="5936535" y="1894788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2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2" name="Fluxograma: Conector 11">
            <a:extLst>
              <a:ext uri="{FF2B5EF4-FFF2-40B4-BE49-F238E27FC236}">
                <a16:creationId xmlns:a16="http://schemas.microsoft.com/office/drawing/2014/main" id="{86A3998E-1D4D-F2EA-89A7-CF0F2789485D}"/>
              </a:ext>
            </a:extLst>
          </p:cNvPr>
          <p:cNvSpPr>
            <a:spLocks/>
          </p:cNvSpPr>
          <p:nvPr/>
        </p:nvSpPr>
        <p:spPr>
          <a:xfrm>
            <a:off x="5936535" y="2582942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3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5BEA77DB-DFF0-CBA7-921C-870CD284CA8D}"/>
              </a:ext>
            </a:extLst>
          </p:cNvPr>
          <p:cNvSpPr>
            <a:spLocks/>
          </p:cNvSpPr>
          <p:nvPr/>
        </p:nvSpPr>
        <p:spPr>
          <a:xfrm>
            <a:off x="5936535" y="3304096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4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4" name="Fluxograma: Conector 13">
            <a:extLst>
              <a:ext uri="{FF2B5EF4-FFF2-40B4-BE49-F238E27FC236}">
                <a16:creationId xmlns:a16="http://schemas.microsoft.com/office/drawing/2014/main" id="{BE4E0C1B-CE5C-D3E9-E944-C8FDFF888B78}"/>
              </a:ext>
            </a:extLst>
          </p:cNvPr>
          <p:cNvSpPr>
            <a:spLocks/>
          </p:cNvSpPr>
          <p:nvPr/>
        </p:nvSpPr>
        <p:spPr>
          <a:xfrm>
            <a:off x="5936535" y="4110083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5</a:t>
            </a:r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15" name="Fluxograma: Conector 14">
            <a:extLst>
              <a:ext uri="{FF2B5EF4-FFF2-40B4-BE49-F238E27FC236}">
                <a16:creationId xmlns:a16="http://schemas.microsoft.com/office/drawing/2014/main" id="{8C75297D-5B37-D99C-240B-D8198291B0F9}"/>
              </a:ext>
            </a:extLst>
          </p:cNvPr>
          <p:cNvSpPr>
            <a:spLocks/>
          </p:cNvSpPr>
          <p:nvPr/>
        </p:nvSpPr>
        <p:spPr>
          <a:xfrm>
            <a:off x="5936535" y="5029197"/>
            <a:ext cx="318930" cy="301658"/>
          </a:xfrm>
          <a:prstGeom prst="flowChartConnector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6</a:t>
            </a:r>
            <a:endParaRPr lang="pt-BR" sz="1400" b="1" dirty="0">
              <a:solidFill>
                <a:schemeClr val="tx1"/>
              </a:solidFill>
            </a:endParaRPr>
          </a:p>
        </p:txBody>
      </p: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0B0F5F45-E7BD-0F8F-5A39-8FEF0838B962}"/>
              </a:ext>
            </a:extLst>
          </p:cNvPr>
          <p:cNvCxnSpPr>
            <a:cxnSpLocks noGrp="1" noRot="1" noMove="1" noResize="1" noEditPoints="1" noAdjustHandles="1" noChangeArrowheads="1" noChangeShapeType="1"/>
            <a:stCxn id="10" idx="2"/>
          </p:cNvCxnSpPr>
          <p:nvPr/>
        </p:nvCxnSpPr>
        <p:spPr>
          <a:xfrm flipH="1" flipV="1">
            <a:off x="5467546" y="141480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>
            <a:extLst>
              <a:ext uri="{FF2B5EF4-FFF2-40B4-BE49-F238E27FC236}">
                <a16:creationId xmlns:a16="http://schemas.microsoft.com/office/drawing/2014/main" id="{7743372E-57CA-4F0A-5B11-B6C38B65D816}"/>
              </a:ext>
            </a:extLst>
          </p:cNvPr>
          <p:cNvCxnSpPr>
            <a:cxnSpLocks/>
          </p:cNvCxnSpPr>
          <p:nvPr/>
        </p:nvCxnSpPr>
        <p:spPr>
          <a:xfrm flipH="1" flipV="1">
            <a:off x="6255465" y="2045617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30FFF9F3-BDD7-99FB-0116-656EFB1F4A11}"/>
              </a:ext>
            </a:extLst>
          </p:cNvPr>
          <p:cNvCxnSpPr>
            <a:cxnSpLocks/>
          </p:cNvCxnSpPr>
          <p:nvPr/>
        </p:nvCxnSpPr>
        <p:spPr>
          <a:xfrm flipH="1" flipV="1">
            <a:off x="5498967" y="2733769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to 20">
            <a:extLst>
              <a:ext uri="{FF2B5EF4-FFF2-40B4-BE49-F238E27FC236}">
                <a16:creationId xmlns:a16="http://schemas.microsoft.com/office/drawing/2014/main" id="{D967FB60-066F-0595-EA72-E12ADB7556B2}"/>
              </a:ext>
            </a:extLst>
          </p:cNvPr>
          <p:cNvCxnSpPr>
            <a:cxnSpLocks/>
          </p:cNvCxnSpPr>
          <p:nvPr/>
        </p:nvCxnSpPr>
        <p:spPr>
          <a:xfrm flipH="1" flipV="1">
            <a:off x="6273142" y="345492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2ADDD550-AE85-9CF8-E546-449A9865EC48}"/>
              </a:ext>
            </a:extLst>
          </p:cNvPr>
          <p:cNvCxnSpPr>
            <a:cxnSpLocks/>
          </p:cNvCxnSpPr>
          <p:nvPr/>
        </p:nvCxnSpPr>
        <p:spPr>
          <a:xfrm flipH="1" flipV="1">
            <a:off x="5498965" y="4267992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877282A2-2100-DC96-0F97-590D3F9F471C}"/>
              </a:ext>
            </a:extLst>
          </p:cNvPr>
          <p:cNvCxnSpPr>
            <a:cxnSpLocks/>
          </p:cNvCxnSpPr>
          <p:nvPr/>
        </p:nvCxnSpPr>
        <p:spPr>
          <a:xfrm flipH="1" flipV="1">
            <a:off x="6273141" y="5180026"/>
            <a:ext cx="468989" cy="2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2A96F5E1-E793-89FA-DE5E-7FC6BA116E2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4801382" y="1210173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2019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9020D1D-4DDF-087A-ED98-3BB45AC54B8C}"/>
              </a:ext>
            </a:extLst>
          </p:cNvPr>
          <p:cNvSpPr txBox="1">
            <a:spLocks/>
          </p:cNvSpPr>
          <p:nvPr/>
        </p:nvSpPr>
        <p:spPr>
          <a:xfrm>
            <a:off x="6737019" y="1845562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2020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FBF3B28E-043D-53BA-62CD-9338A29AE2AD}"/>
              </a:ext>
            </a:extLst>
          </p:cNvPr>
          <p:cNvSpPr txBox="1">
            <a:spLocks/>
          </p:cNvSpPr>
          <p:nvPr/>
        </p:nvSpPr>
        <p:spPr>
          <a:xfrm>
            <a:off x="4839089" y="2533714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2021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417505E5-4725-E46E-8BE5-E206C7743E25}"/>
              </a:ext>
            </a:extLst>
          </p:cNvPr>
          <p:cNvSpPr txBox="1">
            <a:spLocks/>
          </p:cNvSpPr>
          <p:nvPr/>
        </p:nvSpPr>
        <p:spPr>
          <a:xfrm>
            <a:off x="6737019" y="3229210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2022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06466421-20A0-AB7D-21E0-403E7548C531}"/>
              </a:ext>
            </a:extLst>
          </p:cNvPr>
          <p:cNvSpPr txBox="1">
            <a:spLocks/>
          </p:cNvSpPr>
          <p:nvPr/>
        </p:nvSpPr>
        <p:spPr>
          <a:xfrm>
            <a:off x="4801381" y="4060857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2023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8B55FC2D-28FE-A28D-066E-B8D7FF4186E4}"/>
              </a:ext>
            </a:extLst>
          </p:cNvPr>
          <p:cNvSpPr txBox="1">
            <a:spLocks/>
          </p:cNvSpPr>
          <p:nvPr/>
        </p:nvSpPr>
        <p:spPr>
          <a:xfrm>
            <a:off x="6693036" y="4977882"/>
            <a:ext cx="6975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/>
              <a:t>2024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120A12E6-7F37-0E9B-1626-A46084B900E0}"/>
              </a:ext>
            </a:extLst>
          </p:cNvPr>
          <p:cNvSpPr txBox="1"/>
          <p:nvPr/>
        </p:nvSpPr>
        <p:spPr>
          <a:xfrm>
            <a:off x="2124964" y="1525030"/>
            <a:ext cx="3411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Início das tratativas, com o apoio da SESAU e do Ministério da Saúde.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ED83F51C-E8D5-2D20-A2DA-0F69B425260B}"/>
              </a:ext>
            </a:extLst>
          </p:cNvPr>
          <p:cNvSpPr txBox="1"/>
          <p:nvPr/>
        </p:nvSpPr>
        <p:spPr>
          <a:xfrm>
            <a:off x="1957455" y="2853106"/>
            <a:ext cx="3579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Segunda turma do Projetos LABINOVAAPS, expandindo o alcance e aprofundando as ações.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AEAC42BD-3CAA-A66F-0FFF-7CBBFE3C8B93}"/>
              </a:ext>
            </a:extLst>
          </p:cNvPr>
          <p:cNvSpPr txBox="1"/>
          <p:nvPr/>
        </p:nvSpPr>
        <p:spPr>
          <a:xfrm>
            <a:off x="1797990" y="4387327"/>
            <a:ext cx="37386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Continuação do Projeto TEIAS, consolidando as redes de colaboração e expandindo o modelo para outras regiões.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D6C37107-92F3-10F9-71C6-0D407FAD11AF}"/>
              </a:ext>
            </a:extLst>
          </p:cNvPr>
          <p:cNvSpPr txBox="1"/>
          <p:nvPr/>
        </p:nvSpPr>
        <p:spPr>
          <a:xfrm>
            <a:off x="6737018" y="2144443"/>
            <a:ext cx="40660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Primeira turma do Projeto LABINOVAAPS, com foco em inovação e práticas colaborativas.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996BAD8-166A-C368-EACF-AC3D47178EC2}"/>
              </a:ext>
            </a:extLst>
          </p:cNvPr>
          <p:cNvSpPr txBox="1"/>
          <p:nvPr/>
        </p:nvSpPr>
        <p:spPr>
          <a:xfrm>
            <a:off x="6724454" y="3539076"/>
            <a:ext cx="40660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Início do Projeto TEIAS, com foco na construção de redes de colaboração entre os profissionais de saúde e a comunidade.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5A4161E-4387-15EC-4DE8-A3EA5BDCDB80}"/>
              </a:ext>
            </a:extLst>
          </p:cNvPr>
          <p:cNvSpPr txBox="1"/>
          <p:nvPr/>
        </p:nvSpPr>
        <p:spPr>
          <a:xfrm>
            <a:off x="6711889" y="5254222"/>
            <a:ext cx="40740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Lançamento do Projeto QUALIFICA APS, com foco no desenvolvimento profissional e na otimização da gestão.</a:t>
            </a:r>
          </a:p>
        </p:txBody>
      </p:sp>
      <p:pic>
        <p:nvPicPr>
          <p:cNvPr id="39" name="Imagem 38" descr="Logotipo, Ícone&#10;&#10;O conteúdo gerado por IA pode estar incorreto.">
            <a:extLst>
              <a:ext uri="{FF2B5EF4-FFF2-40B4-BE49-F238E27FC236}">
                <a16:creationId xmlns:a16="http://schemas.microsoft.com/office/drawing/2014/main" id="{D04C1A19-D04A-98EA-C123-B940F001C0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>
            <a:off x="0" y="-11787"/>
            <a:ext cx="1398128" cy="3438428"/>
          </a:xfrm>
          <a:prstGeom prst="rect">
            <a:avLst/>
          </a:prstGeom>
        </p:spPr>
      </p:pic>
      <p:pic>
        <p:nvPicPr>
          <p:cNvPr id="40" name="Imagem 39" descr="Logotipo, Ícone&#10;&#10;O conteúdo gerado por IA pode estar incorreto.">
            <a:extLst>
              <a:ext uri="{FF2B5EF4-FFF2-40B4-BE49-F238E27FC236}">
                <a16:creationId xmlns:a16="http://schemas.microsoft.com/office/drawing/2014/main" id="{4A8A09DF-9DCC-13EC-7620-B7EEDCBAD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10800000">
            <a:off x="-37708" y="3430504"/>
            <a:ext cx="1398128" cy="34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062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26C739B-7D83-FF1D-69CB-764CBDD63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3D81C07-4632-1538-735D-A0AA6894AA45}"/>
              </a:ext>
            </a:extLst>
          </p:cNvPr>
          <p:cNvSpPr txBox="1"/>
          <p:nvPr/>
        </p:nvSpPr>
        <p:spPr>
          <a:xfrm>
            <a:off x="565903" y="415724"/>
            <a:ext cx="65683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Iniciativas Inovadoras para Fortalecer a APS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A58D1E65-9BAF-4A09-9E13-04A4DCCCA9E5}"/>
              </a:ext>
            </a:extLst>
          </p:cNvPr>
          <p:cNvSpPr/>
          <p:nvPr/>
        </p:nvSpPr>
        <p:spPr>
          <a:xfrm>
            <a:off x="432553" y="2912180"/>
            <a:ext cx="5558672" cy="1697153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27000" dist="50800" dir="5400000" sx="96000" sy="96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tipo, Ícone&#10;&#10;O conteúdo gerado por IA pode estar incorreto.">
            <a:extLst>
              <a:ext uri="{FF2B5EF4-FFF2-40B4-BE49-F238E27FC236}">
                <a16:creationId xmlns:a16="http://schemas.microsoft.com/office/drawing/2014/main" id="{6BD79C20-40AB-23F0-A11F-9F75ACF17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53" y="2716573"/>
            <a:ext cx="2161904" cy="2161904"/>
          </a:xfrm>
          <a:prstGeom prst="rect">
            <a:avLst/>
          </a:prstGeom>
          <a:effectLst>
            <a:outerShdw blurRad="2032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408CD83-9033-9D30-7E45-321F6D4A6A1B}"/>
              </a:ext>
            </a:extLst>
          </p:cNvPr>
          <p:cNvSpPr txBox="1"/>
          <p:nvPr/>
        </p:nvSpPr>
        <p:spPr>
          <a:xfrm>
            <a:off x="2731110" y="3175980"/>
            <a:ext cx="309890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projeto </a:t>
            </a:r>
            <a:r>
              <a:rPr lang="pt-BR" sz="1400" b="1" dirty="0"/>
              <a:t>LABINOVAAPS</a:t>
            </a:r>
            <a:r>
              <a:rPr lang="pt-BR" sz="1400" dirty="0"/>
              <a:t> busca promover a inovação na APS através de práticas colaborativas, otimização de recursos e desenvolvimento de novas tecnologias.</a:t>
            </a:r>
          </a:p>
        </p:txBody>
      </p:sp>
      <p:grpSp>
        <p:nvGrpSpPr>
          <p:cNvPr id="33" name="Agrupar 32">
            <a:extLst>
              <a:ext uri="{FF2B5EF4-FFF2-40B4-BE49-F238E27FC236}">
                <a16:creationId xmlns:a16="http://schemas.microsoft.com/office/drawing/2014/main" id="{FF13DD65-4C2F-ED15-3F8E-DF9E5D10F2B1}"/>
              </a:ext>
            </a:extLst>
          </p:cNvPr>
          <p:cNvGrpSpPr/>
          <p:nvPr/>
        </p:nvGrpSpPr>
        <p:grpSpPr>
          <a:xfrm>
            <a:off x="11143233" y="3025303"/>
            <a:ext cx="392087" cy="1612033"/>
            <a:chOff x="11143233" y="3025303"/>
            <a:chExt cx="392087" cy="1612033"/>
          </a:xfrm>
        </p:grpSpPr>
        <p:sp>
          <p:nvSpPr>
            <p:cNvPr id="23" name="Retângulo 6">
              <a:extLst>
                <a:ext uri="{FF2B5EF4-FFF2-40B4-BE49-F238E27FC236}">
                  <a16:creationId xmlns:a16="http://schemas.microsoft.com/office/drawing/2014/main" id="{E4BB95FE-E85B-5126-3697-BCB5B3D5BA23}"/>
                </a:ext>
              </a:extLst>
            </p:cNvPr>
            <p:cNvSpPr>
              <a:spLocks/>
            </p:cNvSpPr>
            <p:nvPr/>
          </p:nvSpPr>
          <p:spPr>
            <a:xfrm>
              <a:off x="11143233" y="3140917"/>
              <a:ext cx="370544" cy="1496419"/>
            </a:xfrm>
            <a:custGeom>
              <a:avLst/>
              <a:gdLst>
                <a:gd name="connsiteX0" fmla="*/ 0 w 441489"/>
                <a:gd name="connsiteY0" fmla="*/ 0 h 1400783"/>
                <a:gd name="connsiteX1" fmla="*/ 441489 w 441489"/>
                <a:gd name="connsiteY1" fmla="*/ 0 h 1400783"/>
                <a:gd name="connsiteX2" fmla="*/ 441489 w 441489"/>
                <a:gd name="connsiteY2" fmla="*/ 1400783 h 1400783"/>
                <a:gd name="connsiteX3" fmla="*/ 0 w 441489"/>
                <a:gd name="connsiteY3" fmla="*/ 1400783 h 1400783"/>
                <a:gd name="connsiteX4" fmla="*/ 0 w 441489"/>
                <a:gd name="connsiteY4" fmla="*/ 0 h 1400783"/>
                <a:gd name="connsiteX0" fmla="*/ 0 w 441489"/>
                <a:gd name="connsiteY0" fmla="*/ 0 h 1400783"/>
                <a:gd name="connsiteX1" fmla="*/ 441489 w 441489"/>
                <a:gd name="connsiteY1" fmla="*/ 75414 h 1400783"/>
                <a:gd name="connsiteX2" fmla="*/ 441489 w 441489"/>
                <a:gd name="connsiteY2" fmla="*/ 1400783 h 1400783"/>
                <a:gd name="connsiteX3" fmla="*/ 0 w 441489"/>
                <a:gd name="connsiteY3" fmla="*/ 1400783 h 1400783"/>
                <a:gd name="connsiteX4" fmla="*/ 0 w 441489"/>
                <a:gd name="connsiteY4" fmla="*/ 0 h 1400783"/>
                <a:gd name="connsiteX0" fmla="*/ 0 w 441489"/>
                <a:gd name="connsiteY0" fmla="*/ 0 h 1513905"/>
                <a:gd name="connsiteX1" fmla="*/ 441489 w 441489"/>
                <a:gd name="connsiteY1" fmla="*/ 75414 h 1513905"/>
                <a:gd name="connsiteX2" fmla="*/ 441489 w 441489"/>
                <a:gd name="connsiteY2" fmla="*/ 1513905 h 1513905"/>
                <a:gd name="connsiteX3" fmla="*/ 0 w 441489"/>
                <a:gd name="connsiteY3" fmla="*/ 1400783 h 1513905"/>
                <a:gd name="connsiteX4" fmla="*/ 0 w 441489"/>
                <a:gd name="connsiteY4" fmla="*/ 0 h 1513905"/>
                <a:gd name="connsiteX0" fmla="*/ 0 w 441489"/>
                <a:gd name="connsiteY0" fmla="*/ 0 h 1513905"/>
                <a:gd name="connsiteX1" fmla="*/ 441489 w 441489"/>
                <a:gd name="connsiteY1" fmla="*/ 75414 h 1513905"/>
                <a:gd name="connsiteX2" fmla="*/ 441489 w 441489"/>
                <a:gd name="connsiteY2" fmla="*/ 1513905 h 1513905"/>
                <a:gd name="connsiteX3" fmla="*/ 0 w 441489"/>
                <a:gd name="connsiteY3" fmla="*/ 1343233 h 1513905"/>
                <a:gd name="connsiteX4" fmla="*/ 0 w 441489"/>
                <a:gd name="connsiteY4" fmla="*/ 0 h 1513905"/>
                <a:gd name="connsiteX0" fmla="*/ 23927 w 441489"/>
                <a:gd name="connsiteY0" fmla="*/ 48411 h 1438491"/>
                <a:gd name="connsiteX1" fmla="*/ 441489 w 441489"/>
                <a:gd name="connsiteY1" fmla="*/ 0 h 1438491"/>
                <a:gd name="connsiteX2" fmla="*/ 441489 w 441489"/>
                <a:gd name="connsiteY2" fmla="*/ 1438491 h 1438491"/>
                <a:gd name="connsiteX3" fmla="*/ 0 w 441489"/>
                <a:gd name="connsiteY3" fmla="*/ 1267819 h 1438491"/>
                <a:gd name="connsiteX4" fmla="*/ 23927 w 441489"/>
                <a:gd name="connsiteY4" fmla="*/ 48411 h 1438491"/>
                <a:gd name="connsiteX0" fmla="*/ 23927 w 441489"/>
                <a:gd name="connsiteY0" fmla="*/ 48411 h 1496419"/>
                <a:gd name="connsiteX1" fmla="*/ 441489 w 441489"/>
                <a:gd name="connsiteY1" fmla="*/ 0 h 1496419"/>
                <a:gd name="connsiteX2" fmla="*/ 441489 w 441489"/>
                <a:gd name="connsiteY2" fmla="*/ 1438491 h 1496419"/>
                <a:gd name="connsiteX3" fmla="*/ 0 w 441489"/>
                <a:gd name="connsiteY3" fmla="*/ 1496419 h 1496419"/>
                <a:gd name="connsiteX4" fmla="*/ 23927 w 441489"/>
                <a:gd name="connsiteY4" fmla="*/ 48411 h 1496419"/>
                <a:gd name="connsiteX0" fmla="*/ 23927 w 465416"/>
                <a:gd name="connsiteY0" fmla="*/ 48411 h 1496419"/>
                <a:gd name="connsiteX1" fmla="*/ 441489 w 465416"/>
                <a:gd name="connsiteY1" fmla="*/ 0 h 1496419"/>
                <a:gd name="connsiteX2" fmla="*/ 465416 w 465416"/>
                <a:gd name="connsiteY2" fmla="*/ 1276566 h 1496419"/>
                <a:gd name="connsiteX3" fmla="*/ 0 w 465416"/>
                <a:gd name="connsiteY3" fmla="*/ 1496419 h 1496419"/>
                <a:gd name="connsiteX4" fmla="*/ 23927 w 465416"/>
                <a:gd name="connsiteY4" fmla="*/ 48411 h 149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416" h="1496419">
                  <a:moveTo>
                    <a:pt x="23927" y="48411"/>
                  </a:moveTo>
                  <a:lnTo>
                    <a:pt x="441489" y="0"/>
                  </a:lnTo>
                  <a:lnTo>
                    <a:pt x="465416" y="1276566"/>
                  </a:lnTo>
                  <a:lnTo>
                    <a:pt x="0" y="1496419"/>
                  </a:lnTo>
                  <a:lnTo>
                    <a:pt x="23927" y="48411"/>
                  </a:lnTo>
                  <a:close/>
                </a:path>
              </a:pathLst>
            </a:cu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8" name="Retângulo 6">
              <a:extLst>
                <a:ext uri="{FF2B5EF4-FFF2-40B4-BE49-F238E27FC236}">
                  <a16:creationId xmlns:a16="http://schemas.microsoft.com/office/drawing/2014/main" id="{DDAF8FCB-BB51-5421-30D7-0C8F6ECDC614}"/>
                </a:ext>
              </a:extLst>
            </p:cNvPr>
            <p:cNvSpPr>
              <a:spLocks/>
            </p:cNvSpPr>
            <p:nvPr/>
          </p:nvSpPr>
          <p:spPr>
            <a:xfrm>
              <a:off x="11183826" y="3025303"/>
              <a:ext cx="351494" cy="1544444"/>
            </a:xfrm>
            <a:custGeom>
              <a:avLst/>
              <a:gdLst>
                <a:gd name="connsiteX0" fmla="*/ 0 w 441489"/>
                <a:gd name="connsiteY0" fmla="*/ 0 h 1400783"/>
                <a:gd name="connsiteX1" fmla="*/ 441489 w 441489"/>
                <a:gd name="connsiteY1" fmla="*/ 0 h 1400783"/>
                <a:gd name="connsiteX2" fmla="*/ 441489 w 441489"/>
                <a:gd name="connsiteY2" fmla="*/ 1400783 h 1400783"/>
                <a:gd name="connsiteX3" fmla="*/ 0 w 441489"/>
                <a:gd name="connsiteY3" fmla="*/ 1400783 h 1400783"/>
                <a:gd name="connsiteX4" fmla="*/ 0 w 441489"/>
                <a:gd name="connsiteY4" fmla="*/ 0 h 1400783"/>
                <a:gd name="connsiteX0" fmla="*/ 0 w 441489"/>
                <a:gd name="connsiteY0" fmla="*/ 0 h 1400783"/>
                <a:gd name="connsiteX1" fmla="*/ 441489 w 441489"/>
                <a:gd name="connsiteY1" fmla="*/ 75414 h 1400783"/>
                <a:gd name="connsiteX2" fmla="*/ 441489 w 441489"/>
                <a:gd name="connsiteY2" fmla="*/ 1400783 h 1400783"/>
                <a:gd name="connsiteX3" fmla="*/ 0 w 441489"/>
                <a:gd name="connsiteY3" fmla="*/ 1400783 h 1400783"/>
                <a:gd name="connsiteX4" fmla="*/ 0 w 441489"/>
                <a:gd name="connsiteY4" fmla="*/ 0 h 1400783"/>
                <a:gd name="connsiteX0" fmla="*/ 0 w 441489"/>
                <a:gd name="connsiteY0" fmla="*/ 0 h 1513905"/>
                <a:gd name="connsiteX1" fmla="*/ 441489 w 441489"/>
                <a:gd name="connsiteY1" fmla="*/ 75414 h 1513905"/>
                <a:gd name="connsiteX2" fmla="*/ 441489 w 441489"/>
                <a:gd name="connsiteY2" fmla="*/ 1513905 h 1513905"/>
                <a:gd name="connsiteX3" fmla="*/ 0 w 441489"/>
                <a:gd name="connsiteY3" fmla="*/ 1400783 h 1513905"/>
                <a:gd name="connsiteX4" fmla="*/ 0 w 441489"/>
                <a:gd name="connsiteY4" fmla="*/ 0 h 1513905"/>
                <a:gd name="connsiteX0" fmla="*/ 11964 w 441489"/>
                <a:gd name="connsiteY0" fmla="*/ 48411 h 1438491"/>
                <a:gd name="connsiteX1" fmla="*/ 441489 w 441489"/>
                <a:gd name="connsiteY1" fmla="*/ 0 h 1438491"/>
                <a:gd name="connsiteX2" fmla="*/ 441489 w 441489"/>
                <a:gd name="connsiteY2" fmla="*/ 1438491 h 1438491"/>
                <a:gd name="connsiteX3" fmla="*/ 0 w 441489"/>
                <a:gd name="connsiteY3" fmla="*/ 1325369 h 1438491"/>
                <a:gd name="connsiteX4" fmla="*/ 11964 w 441489"/>
                <a:gd name="connsiteY4" fmla="*/ 48411 h 1438491"/>
                <a:gd name="connsiteX0" fmla="*/ 23928 w 453453"/>
                <a:gd name="connsiteY0" fmla="*/ 48411 h 1438491"/>
                <a:gd name="connsiteX1" fmla="*/ 453453 w 453453"/>
                <a:gd name="connsiteY1" fmla="*/ 0 h 1438491"/>
                <a:gd name="connsiteX2" fmla="*/ 453453 w 453453"/>
                <a:gd name="connsiteY2" fmla="*/ 1438491 h 1438491"/>
                <a:gd name="connsiteX3" fmla="*/ 0 w 453453"/>
                <a:gd name="connsiteY3" fmla="*/ 1430144 h 1438491"/>
                <a:gd name="connsiteX4" fmla="*/ 23928 w 453453"/>
                <a:gd name="connsiteY4" fmla="*/ 48411 h 1438491"/>
                <a:gd name="connsiteX0" fmla="*/ 11964 w 441489"/>
                <a:gd name="connsiteY0" fmla="*/ 48411 h 1544444"/>
                <a:gd name="connsiteX1" fmla="*/ 441489 w 441489"/>
                <a:gd name="connsiteY1" fmla="*/ 0 h 1544444"/>
                <a:gd name="connsiteX2" fmla="*/ 441489 w 441489"/>
                <a:gd name="connsiteY2" fmla="*/ 1438491 h 1544444"/>
                <a:gd name="connsiteX3" fmla="*/ 0 w 441489"/>
                <a:gd name="connsiteY3" fmla="*/ 1544444 h 1544444"/>
                <a:gd name="connsiteX4" fmla="*/ 11964 w 441489"/>
                <a:gd name="connsiteY4" fmla="*/ 48411 h 1544444"/>
                <a:gd name="connsiteX0" fmla="*/ 11964 w 441489"/>
                <a:gd name="connsiteY0" fmla="*/ 134136 h 1544444"/>
                <a:gd name="connsiteX1" fmla="*/ 441489 w 441489"/>
                <a:gd name="connsiteY1" fmla="*/ 0 h 1544444"/>
                <a:gd name="connsiteX2" fmla="*/ 441489 w 441489"/>
                <a:gd name="connsiteY2" fmla="*/ 1438491 h 1544444"/>
                <a:gd name="connsiteX3" fmla="*/ 0 w 441489"/>
                <a:gd name="connsiteY3" fmla="*/ 1544444 h 1544444"/>
                <a:gd name="connsiteX4" fmla="*/ 11964 w 441489"/>
                <a:gd name="connsiteY4" fmla="*/ 134136 h 1544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1489" h="1544444">
                  <a:moveTo>
                    <a:pt x="11964" y="134136"/>
                  </a:moveTo>
                  <a:lnTo>
                    <a:pt x="441489" y="0"/>
                  </a:lnTo>
                  <a:lnTo>
                    <a:pt x="441489" y="1438491"/>
                  </a:lnTo>
                  <a:lnTo>
                    <a:pt x="0" y="1544444"/>
                  </a:lnTo>
                  <a:lnTo>
                    <a:pt x="11964" y="134136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sp>
        <p:nvSpPr>
          <p:cNvPr id="53" name="Retângulo 52">
            <a:extLst>
              <a:ext uri="{FF2B5EF4-FFF2-40B4-BE49-F238E27FC236}">
                <a16:creationId xmlns:a16="http://schemas.microsoft.com/office/drawing/2014/main" id="{24B7C6E6-353C-3A5B-26B2-F117A18D0466}"/>
              </a:ext>
            </a:extLst>
          </p:cNvPr>
          <p:cNvSpPr/>
          <p:nvPr/>
        </p:nvSpPr>
        <p:spPr>
          <a:xfrm>
            <a:off x="6241024" y="2898208"/>
            <a:ext cx="5558672" cy="1697153"/>
          </a:xfrm>
          <a:prstGeom prst="rect">
            <a:avLst/>
          </a:prstGeom>
          <a:solidFill>
            <a:srgbClr val="DDDDDD"/>
          </a:solidFill>
          <a:ln>
            <a:noFill/>
          </a:ln>
          <a:effectLst>
            <a:outerShdw blurRad="127000" dist="50800" dir="5400000" sx="96000" sy="96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4764C8EA-C5E0-68EA-C34A-23C7F0C7D2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0" y="2743540"/>
            <a:ext cx="2084196" cy="2084196"/>
          </a:xfrm>
          <a:prstGeom prst="rect">
            <a:avLst/>
          </a:prstGeom>
          <a:effectLst>
            <a:outerShdw blurRad="203200" dist="38100" dir="6000000" algn="t" rotWithShape="0">
              <a:prstClr val="black">
                <a:alpha val="40000"/>
              </a:prstClr>
            </a:outerShdw>
          </a:effectLst>
        </p:spPr>
      </p:pic>
      <p:sp>
        <p:nvSpPr>
          <p:cNvPr id="48" name="CaixaDeTexto 47">
            <a:extLst>
              <a:ext uri="{FF2B5EF4-FFF2-40B4-BE49-F238E27FC236}">
                <a16:creationId xmlns:a16="http://schemas.microsoft.com/office/drawing/2014/main" id="{D32277F0-520F-1B6D-6E89-B6796754DA75}"/>
              </a:ext>
            </a:extLst>
          </p:cNvPr>
          <p:cNvSpPr txBox="1"/>
          <p:nvPr/>
        </p:nvSpPr>
        <p:spPr>
          <a:xfrm>
            <a:off x="6394697" y="3068257"/>
            <a:ext cx="324309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projeto </a:t>
            </a:r>
            <a:r>
              <a:rPr lang="pt-BR" sz="1400" b="1" dirty="0"/>
              <a:t>TEIAS</a:t>
            </a:r>
            <a:r>
              <a:rPr lang="pt-BR" sz="1400" dirty="0"/>
              <a:t> visa fortalecer a APS através da construção de redes de colaboração entre os profissionais de saúde, gestores e a comunidade, promovendo a integração de serviços e o acesso universal.</a:t>
            </a:r>
          </a:p>
        </p:txBody>
      </p:sp>
      <p:pic>
        <p:nvPicPr>
          <p:cNvPr id="54" name="Imagem 53" descr="Logotipo, Ícone&#10;&#10;O conteúdo gerado por IA pode estar incorreto.">
            <a:extLst>
              <a:ext uri="{FF2B5EF4-FFF2-40B4-BE49-F238E27FC236}">
                <a16:creationId xmlns:a16="http://schemas.microsoft.com/office/drawing/2014/main" id="{B40C3638-D20F-4DA6-D62C-554B26E151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1014461" y="4477822"/>
            <a:ext cx="1398128" cy="3438428"/>
          </a:xfrm>
          <a:prstGeom prst="rect">
            <a:avLst/>
          </a:prstGeom>
        </p:spPr>
      </p:pic>
      <p:pic>
        <p:nvPicPr>
          <p:cNvPr id="56" name="Imagem 55" descr="Logotipo, Ícone&#10;&#10;O conteúdo gerado por IA pode estar incorreto.">
            <a:extLst>
              <a:ext uri="{FF2B5EF4-FFF2-40B4-BE49-F238E27FC236}">
                <a16:creationId xmlns:a16="http://schemas.microsoft.com/office/drawing/2014/main" id="{A44A4708-5490-8AAB-D698-6AD873A23D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9783247" y="-1020150"/>
            <a:ext cx="1398128" cy="34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305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CD6B6B-7573-5E1E-F36C-D2643BEED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9774AFDA-0D81-AB8C-03E7-E136AC4DD46A}"/>
              </a:ext>
            </a:extLst>
          </p:cNvPr>
          <p:cNvSpPr/>
          <p:nvPr/>
        </p:nvSpPr>
        <p:spPr>
          <a:xfrm>
            <a:off x="0" y="454224"/>
            <a:ext cx="8477250" cy="1219200"/>
          </a:xfrm>
          <a:prstGeom prst="rect">
            <a:avLst/>
          </a:prstGeom>
          <a:solidFill>
            <a:srgbClr val="EAEAEA"/>
          </a:solidFill>
          <a:ln>
            <a:noFill/>
          </a:ln>
          <a:effectLst>
            <a:outerShdw blurRad="203200" dir="10560000" sx="92000" sy="92000" algn="ctr" rotWithShape="0">
              <a:srgbClr val="000000">
                <a:alpha val="97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A24E3A8-8FB8-A1C7-7FCB-88C1486CDF71}"/>
              </a:ext>
            </a:extLst>
          </p:cNvPr>
          <p:cNvSpPr/>
          <p:nvPr/>
        </p:nvSpPr>
        <p:spPr>
          <a:xfrm>
            <a:off x="0" y="454224"/>
            <a:ext cx="533400" cy="1219200"/>
          </a:xfrm>
          <a:prstGeom prst="rect">
            <a:avLst/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046D492-7692-1D71-678E-722A5442BF37}"/>
              </a:ext>
            </a:extLst>
          </p:cNvPr>
          <p:cNvSpPr txBox="1"/>
          <p:nvPr/>
        </p:nvSpPr>
        <p:spPr>
          <a:xfrm>
            <a:off x="533400" y="402104"/>
            <a:ext cx="7810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Impactos Positivos na Saúde da População</a:t>
            </a:r>
          </a:p>
        </p:txBody>
      </p:sp>
      <p:sp>
        <p:nvSpPr>
          <p:cNvPr id="8" name="Retângulo: Único Canto Arredondado 7">
            <a:extLst>
              <a:ext uri="{FF2B5EF4-FFF2-40B4-BE49-F238E27FC236}">
                <a16:creationId xmlns:a16="http://schemas.microsoft.com/office/drawing/2014/main" id="{B3A67E91-C013-7B83-3188-2AE2E62F9A9E}"/>
              </a:ext>
            </a:extLst>
          </p:cNvPr>
          <p:cNvSpPr/>
          <p:nvPr/>
        </p:nvSpPr>
        <p:spPr>
          <a:xfrm>
            <a:off x="304800" y="2057011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Fluxograma: Conector 8">
            <a:extLst>
              <a:ext uri="{FF2B5EF4-FFF2-40B4-BE49-F238E27FC236}">
                <a16:creationId xmlns:a16="http://schemas.microsoft.com/office/drawing/2014/main" id="{404D88BC-E92B-87CF-2733-3533ED5E3031}"/>
              </a:ext>
            </a:extLst>
          </p:cNvPr>
          <p:cNvSpPr/>
          <p:nvPr/>
        </p:nvSpPr>
        <p:spPr>
          <a:xfrm>
            <a:off x="1247775" y="2111304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0" name="Fluxograma: Conector 19">
            <a:extLst>
              <a:ext uri="{FF2B5EF4-FFF2-40B4-BE49-F238E27FC236}">
                <a16:creationId xmlns:a16="http://schemas.microsoft.com/office/drawing/2014/main" id="{CAF314C0-444B-CED5-96FA-07537528B7F9}"/>
              </a:ext>
            </a:extLst>
          </p:cNvPr>
          <p:cNvSpPr/>
          <p:nvPr/>
        </p:nvSpPr>
        <p:spPr>
          <a:xfrm>
            <a:off x="376662" y="3467676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48" name="Agrupar 47">
            <a:extLst>
              <a:ext uri="{FF2B5EF4-FFF2-40B4-BE49-F238E27FC236}">
                <a16:creationId xmlns:a16="http://schemas.microsoft.com/office/drawing/2014/main" id="{A7930901-F233-64CD-E507-77D85FB508AE}"/>
              </a:ext>
            </a:extLst>
          </p:cNvPr>
          <p:cNvGrpSpPr/>
          <p:nvPr/>
        </p:nvGrpSpPr>
        <p:grpSpPr>
          <a:xfrm>
            <a:off x="1095373" y="2782927"/>
            <a:ext cx="2764421" cy="3360698"/>
            <a:chOff x="1095373" y="2782927"/>
            <a:chExt cx="2764421" cy="3165083"/>
          </a:xfrm>
        </p:grpSpPr>
        <p:sp>
          <p:nvSpPr>
            <p:cNvPr id="19" name="Retângulo: Único Canto Arredondado 18">
              <a:extLst>
                <a:ext uri="{FF2B5EF4-FFF2-40B4-BE49-F238E27FC236}">
                  <a16:creationId xmlns:a16="http://schemas.microsoft.com/office/drawing/2014/main" id="{965CAE0A-6961-D36F-F053-06829F3B7C22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>
              <a:extLst>
                <a:ext uri="{FF2B5EF4-FFF2-40B4-BE49-F238E27FC236}">
                  <a16:creationId xmlns:a16="http://schemas.microsoft.com/office/drawing/2014/main" id="{4ECAA49D-F194-4442-F89B-5ACB4A4043D1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3D027F24-E4CD-84DC-5086-66305A279206}"/>
              </a:ext>
            </a:extLst>
          </p:cNvPr>
          <p:cNvSpPr txBox="1"/>
          <p:nvPr/>
        </p:nvSpPr>
        <p:spPr>
          <a:xfrm>
            <a:off x="1294315" y="2974759"/>
            <a:ext cx="23845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Melhoria da qualidade e cobertura dos serviços de saúde, evidenciada pela posição de Campo Grande como uma das 9 capitais com maior cobertura de serviços.</a:t>
            </a:r>
          </a:p>
        </p:txBody>
      </p:sp>
      <p:sp>
        <p:nvSpPr>
          <p:cNvPr id="54" name="Retângulo: Único Canto Arredondado 53">
            <a:extLst>
              <a:ext uri="{FF2B5EF4-FFF2-40B4-BE49-F238E27FC236}">
                <a16:creationId xmlns:a16="http://schemas.microsoft.com/office/drawing/2014/main" id="{66F75D3C-0BB5-990F-40C8-AAB0780DED7F}"/>
              </a:ext>
            </a:extLst>
          </p:cNvPr>
          <p:cNvSpPr/>
          <p:nvPr/>
        </p:nvSpPr>
        <p:spPr>
          <a:xfrm>
            <a:off x="4097919" y="2049113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6" name="Fluxograma: Conector 55">
            <a:extLst>
              <a:ext uri="{FF2B5EF4-FFF2-40B4-BE49-F238E27FC236}">
                <a16:creationId xmlns:a16="http://schemas.microsoft.com/office/drawing/2014/main" id="{3E4EE4A3-DAD9-1B2D-5B40-1BE0B36F8EA9}"/>
              </a:ext>
            </a:extLst>
          </p:cNvPr>
          <p:cNvSpPr/>
          <p:nvPr/>
        </p:nvSpPr>
        <p:spPr>
          <a:xfrm>
            <a:off x="5040894" y="2103406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8" name="Fluxograma: Conector 57">
            <a:extLst>
              <a:ext uri="{FF2B5EF4-FFF2-40B4-BE49-F238E27FC236}">
                <a16:creationId xmlns:a16="http://schemas.microsoft.com/office/drawing/2014/main" id="{AA3C24EF-D0F2-36FA-C162-A6B343BF05E3}"/>
              </a:ext>
            </a:extLst>
          </p:cNvPr>
          <p:cNvSpPr/>
          <p:nvPr/>
        </p:nvSpPr>
        <p:spPr>
          <a:xfrm>
            <a:off x="4169781" y="3459778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60" name="Agrupar 59">
            <a:extLst>
              <a:ext uri="{FF2B5EF4-FFF2-40B4-BE49-F238E27FC236}">
                <a16:creationId xmlns:a16="http://schemas.microsoft.com/office/drawing/2014/main" id="{6D7DAFC5-E3E0-F68B-1FE3-B8C1C0A74793}"/>
              </a:ext>
            </a:extLst>
          </p:cNvPr>
          <p:cNvGrpSpPr/>
          <p:nvPr/>
        </p:nvGrpSpPr>
        <p:grpSpPr>
          <a:xfrm>
            <a:off x="4888492" y="2775029"/>
            <a:ext cx="2764421" cy="3368596"/>
            <a:chOff x="1095373" y="2782927"/>
            <a:chExt cx="2764421" cy="3165083"/>
          </a:xfrm>
        </p:grpSpPr>
        <p:sp>
          <p:nvSpPr>
            <p:cNvPr id="61" name="Retângulo: Único Canto Arredondado 60">
              <a:extLst>
                <a:ext uri="{FF2B5EF4-FFF2-40B4-BE49-F238E27FC236}">
                  <a16:creationId xmlns:a16="http://schemas.microsoft.com/office/drawing/2014/main" id="{9944B433-78D3-CDE6-9641-75A9776A1A3E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2" name="Retângulo 61">
              <a:extLst>
                <a:ext uri="{FF2B5EF4-FFF2-40B4-BE49-F238E27FC236}">
                  <a16:creationId xmlns:a16="http://schemas.microsoft.com/office/drawing/2014/main" id="{34FD89D2-2333-1683-6D50-8EC4C17CC114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64" name="Retângulo: Único Canto Arredondado 63">
            <a:extLst>
              <a:ext uri="{FF2B5EF4-FFF2-40B4-BE49-F238E27FC236}">
                <a16:creationId xmlns:a16="http://schemas.microsoft.com/office/drawing/2014/main" id="{12B8BF16-4B6B-9250-17FB-5DF413DC2DA1}"/>
              </a:ext>
            </a:extLst>
          </p:cNvPr>
          <p:cNvSpPr/>
          <p:nvPr/>
        </p:nvSpPr>
        <p:spPr>
          <a:xfrm>
            <a:off x="7891038" y="2041215"/>
            <a:ext cx="704850" cy="1219201"/>
          </a:xfrm>
          <a:prstGeom prst="round1Rect">
            <a:avLst>
              <a:gd name="adj" fmla="val 50000"/>
            </a:avLst>
          </a:prstGeom>
          <a:solidFill>
            <a:srgbClr val="038E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Fluxograma: Conector 65">
            <a:extLst>
              <a:ext uri="{FF2B5EF4-FFF2-40B4-BE49-F238E27FC236}">
                <a16:creationId xmlns:a16="http://schemas.microsoft.com/office/drawing/2014/main" id="{7BCD9441-C218-2E96-3B67-3978F8626FCC}"/>
              </a:ext>
            </a:extLst>
          </p:cNvPr>
          <p:cNvSpPr/>
          <p:nvPr/>
        </p:nvSpPr>
        <p:spPr>
          <a:xfrm>
            <a:off x="8834013" y="2095508"/>
            <a:ext cx="571500" cy="571889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8" name="Fluxograma: Conector 67">
            <a:extLst>
              <a:ext uri="{FF2B5EF4-FFF2-40B4-BE49-F238E27FC236}">
                <a16:creationId xmlns:a16="http://schemas.microsoft.com/office/drawing/2014/main" id="{1A90FEC3-DA8D-0FD1-0736-7AA4AA46C508}"/>
              </a:ext>
            </a:extLst>
          </p:cNvPr>
          <p:cNvSpPr/>
          <p:nvPr/>
        </p:nvSpPr>
        <p:spPr>
          <a:xfrm>
            <a:off x="7962900" y="3451880"/>
            <a:ext cx="383169" cy="384246"/>
          </a:xfrm>
          <a:prstGeom prst="flowChart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70" name="Agrupar 69">
            <a:extLst>
              <a:ext uri="{FF2B5EF4-FFF2-40B4-BE49-F238E27FC236}">
                <a16:creationId xmlns:a16="http://schemas.microsoft.com/office/drawing/2014/main" id="{4CFD1BCE-D86A-EB46-91C5-972F74F84506}"/>
              </a:ext>
            </a:extLst>
          </p:cNvPr>
          <p:cNvGrpSpPr/>
          <p:nvPr/>
        </p:nvGrpSpPr>
        <p:grpSpPr>
          <a:xfrm>
            <a:off x="8681611" y="2767131"/>
            <a:ext cx="2764421" cy="3376494"/>
            <a:chOff x="1095373" y="2782927"/>
            <a:chExt cx="2764421" cy="3165083"/>
          </a:xfrm>
        </p:grpSpPr>
        <p:sp>
          <p:nvSpPr>
            <p:cNvPr id="71" name="Retângulo: Único Canto Arredondado 70">
              <a:extLst>
                <a:ext uri="{FF2B5EF4-FFF2-40B4-BE49-F238E27FC236}">
                  <a16:creationId xmlns:a16="http://schemas.microsoft.com/office/drawing/2014/main" id="{DE192B6E-8BF1-12CA-BFA2-9044B721432B}"/>
                </a:ext>
              </a:extLst>
            </p:cNvPr>
            <p:cNvSpPr/>
            <p:nvPr/>
          </p:nvSpPr>
          <p:spPr>
            <a:xfrm rot="16200000">
              <a:off x="1963700" y="1914600"/>
              <a:ext cx="1027766" cy="2764420"/>
            </a:xfrm>
            <a:prstGeom prst="round1Rect">
              <a:avLst>
                <a:gd name="adj" fmla="val 50000"/>
              </a:avLst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>
              <a:extLst>
                <a:ext uri="{FF2B5EF4-FFF2-40B4-BE49-F238E27FC236}">
                  <a16:creationId xmlns:a16="http://schemas.microsoft.com/office/drawing/2014/main" id="{D08ECC2E-27B9-6F68-956B-EEBCDA7565D8}"/>
                </a:ext>
              </a:extLst>
            </p:cNvPr>
            <p:cNvSpPr/>
            <p:nvPr/>
          </p:nvSpPr>
          <p:spPr>
            <a:xfrm>
              <a:off x="1095373" y="3639686"/>
              <a:ext cx="2764421" cy="2308324"/>
            </a:xfrm>
            <a:prstGeom prst="rect">
              <a:avLst/>
            </a:prstGeom>
            <a:solidFill>
              <a:srgbClr val="CFD1D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4" name="CaixaDeTexto 3">
            <a:extLst>
              <a:ext uri="{FF2B5EF4-FFF2-40B4-BE49-F238E27FC236}">
                <a16:creationId xmlns:a16="http://schemas.microsoft.com/office/drawing/2014/main" id="{707D73FC-50EC-58F8-64F3-E320F5E33B4C}"/>
              </a:ext>
            </a:extLst>
          </p:cNvPr>
          <p:cNvSpPr txBox="1"/>
          <p:nvPr/>
        </p:nvSpPr>
        <p:spPr>
          <a:xfrm>
            <a:off x="4955172" y="3018017"/>
            <a:ext cx="260616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Resposta mais integrada e holística às necessidades da comunidade, com acesso ampliado a uma carteira de serviços de saúde mais abrangente.</a:t>
            </a: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41600BC-4EFE-4955-8F19-E1297B3F616C}"/>
              </a:ext>
            </a:extLst>
          </p:cNvPr>
          <p:cNvSpPr txBox="1"/>
          <p:nvPr/>
        </p:nvSpPr>
        <p:spPr>
          <a:xfrm>
            <a:off x="8719711" y="2885686"/>
            <a:ext cx="268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Reconhecimento da qualidade e impacto dos projetos através de publicações na Revista Ciência &amp; Saúde Coletiva (A1), em julho de 2021 e dezembro de 2024, demonstrando a relevância da iniciativa e a contribuição para o avanço da APS no país.</a:t>
            </a: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D334D38C-6950-05FE-5AAE-638C45F54032}"/>
              </a:ext>
            </a:extLst>
          </p:cNvPr>
          <p:cNvSpPr txBox="1"/>
          <p:nvPr/>
        </p:nvSpPr>
        <p:spPr>
          <a:xfrm>
            <a:off x="415846" y="2343445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A829F3BB-D42F-84A3-C8B5-92D274CBEE47}"/>
              </a:ext>
            </a:extLst>
          </p:cNvPr>
          <p:cNvSpPr txBox="1"/>
          <p:nvPr/>
        </p:nvSpPr>
        <p:spPr>
          <a:xfrm>
            <a:off x="4248150" y="2327649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F5565C0A-9D11-E545-3C75-5C3C2588CA24}"/>
              </a:ext>
            </a:extLst>
          </p:cNvPr>
          <p:cNvSpPr txBox="1"/>
          <p:nvPr/>
        </p:nvSpPr>
        <p:spPr>
          <a:xfrm>
            <a:off x="8014861" y="2305344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82" name="Imagem 81" descr="Ícone&#10;&#10;O conteúdo gerado por IA pode estar incorreto.">
            <a:extLst>
              <a:ext uri="{FF2B5EF4-FFF2-40B4-BE49-F238E27FC236}">
                <a16:creationId xmlns:a16="http://schemas.microsoft.com/office/drawing/2014/main" id="{78F67831-A5BA-A76E-7526-69570C94F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1642" y="5543415"/>
            <a:ext cx="274389" cy="604721"/>
          </a:xfrm>
          <a:prstGeom prst="rect">
            <a:avLst/>
          </a:prstGeom>
        </p:spPr>
      </p:pic>
      <p:pic>
        <p:nvPicPr>
          <p:cNvPr id="83" name="Imagem 82" descr="Ícone&#10;&#10;O conteúdo gerado por IA pode estar incorreto.">
            <a:extLst>
              <a:ext uri="{FF2B5EF4-FFF2-40B4-BE49-F238E27FC236}">
                <a16:creationId xmlns:a16="http://schemas.microsoft.com/office/drawing/2014/main" id="{994371E6-5449-0165-02D2-6BF9FBBB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811" y="5538904"/>
            <a:ext cx="274389" cy="604721"/>
          </a:xfrm>
          <a:prstGeom prst="rect">
            <a:avLst/>
          </a:prstGeom>
        </p:spPr>
      </p:pic>
      <p:pic>
        <p:nvPicPr>
          <p:cNvPr id="84" name="Imagem 83" descr="Ícone&#10;&#10;O conteúdo gerado por IA pode estar incorreto.">
            <a:extLst>
              <a:ext uri="{FF2B5EF4-FFF2-40B4-BE49-F238E27FC236}">
                <a16:creationId xmlns:a16="http://schemas.microsoft.com/office/drawing/2014/main" id="{751916AF-5348-35EE-95E7-F4BE8A516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484" y="5538904"/>
            <a:ext cx="274389" cy="604721"/>
          </a:xfrm>
          <a:prstGeom prst="rect">
            <a:avLst/>
          </a:prstGeom>
        </p:spPr>
      </p:pic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A01744CE-7F11-3B92-243E-4B5D95608A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17" y="462624"/>
            <a:ext cx="901433" cy="1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226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60FC07-8347-29BC-9743-EAB722519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tângulo 21">
            <a:extLst>
              <a:ext uri="{FF2B5EF4-FFF2-40B4-BE49-F238E27FC236}">
                <a16:creationId xmlns:a16="http://schemas.microsoft.com/office/drawing/2014/main" id="{FEBFFB80-3083-8AA5-187D-133507C328DD}"/>
              </a:ext>
            </a:extLst>
          </p:cNvPr>
          <p:cNvSpPr/>
          <p:nvPr/>
        </p:nvSpPr>
        <p:spPr>
          <a:xfrm rot="10800000">
            <a:off x="7836234" y="0"/>
            <a:ext cx="4410075" cy="6858000"/>
          </a:xfrm>
          <a:custGeom>
            <a:avLst/>
            <a:gdLst>
              <a:gd name="connsiteX0" fmla="*/ 0 w 4410075"/>
              <a:gd name="connsiteY0" fmla="*/ 0 h 6858000"/>
              <a:gd name="connsiteX1" fmla="*/ 4410075 w 4410075"/>
              <a:gd name="connsiteY1" fmla="*/ 0 h 6858000"/>
              <a:gd name="connsiteX2" fmla="*/ 4410075 w 4410075"/>
              <a:gd name="connsiteY2" fmla="*/ 6858000 h 6858000"/>
              <a:gd name="connsiteX3" fmla="*/ 0 w 4410075"/>
              <a:gd name="connsiteY3" fmla="*/ 6858000 h 6858000"/>
              <a:gd name="connsiteX4" fmla="*/ 0 w 4410075"/>
              <a:gd name="connsiteY4" fmla="*/ 0 h 6858000"/>
              <a:gd name="connsiteX0" fmla="*/ 0 w 4410075"/>
              <a:gd name="connsiteY0" fmla="*/ 0 h 6858000"/>
              <a:gd name="connsiteX1" fmla="*/ 4410075 w 4410075"/>
              <a:gd name="connsiteY1" fmla="*/ 0 h 6858000"/>
              <a:gd name="connsiteX2" fmla="*/ 4410075 w 4410075"/>
              <a:gd name="connsiteY2" fmla="*/ 6858000 h 6858000"/>
              <a:gd name="connsiteX3" fmla="*/ 3762375 w 4410075"/>
              <a:gd name="connsiteY3" fmla="*/ 5800725 h 6858000"/>
              <a:gd name="connsiteX4" fmla="*/ 0 w 4410075"/>
              <a:gd name="connsiteY4" fmla="*/ 0 h 6858000"/>
              <a:gd name="connsiteX0" fmla="*/ 0 w 4810125"/>
              <a:gd name="connsiteY0" fmla="*/ 0 h 5991225"/>
              <a:gd name="connsiteX1" fmla="*/ 4410075 w 4810125"/>
              <a:gd name="connsiteY1" fmla="*/ 0 h 5991225"/>
              <a:gd name="connsiteX2" fmla="*/ 4810125 w 4810125"/>
              <a:gd name="connsiteY2" fmla="*/ 5991225 h 5991225"/>
              <a:gd name="connsiteX3" fmla="*/ 3762375 w 4810125"/>
              <a:gd name="connsiteY3" fmla="*/ 5800725 h 5991225"/>
              <a:gd name="connsiteX4" fmla="*/ 0 w 4810125"/>
              <a:gd name="connsiteY4" fmla="*/ 0 h 5991225"/>
              <a:gd name="connsiteX0" fmla="*/ 0 w 4810125"/>
              <a:gd name="connsiteY0" fmla="*/ 0 h 6858000"/>
              <a:gd name="connsiteX1" fmla="*/ 4410075 w 4810125"/>
              <a:gd name="connsiteY1" fmla="*/ 0 h 6858000"/>
              <a:gd name="connsiteX2" fmla="*/ 4810125 w 4810125"/>
              <a:gd name="connsiteY2" fmla="*/ 5991225 h 6858000"/>
              <a:gd name="connsiteX3" fmla="*/ 66675 w 4810125"/>
              <a:gd name="connsiteY3" fmla="*/ 6858000 h 6858000"/>
              <a:gd name="connsiteX4" fmla="*/ 0 w 4810125"/>
              <a:gd name="connsiteY4" fmla="*/ 0 h 6858000"/>
              <a:gd name="connsiteX0" fmla="*/ 0 w 4410075"/>
              <a:gd name="connsiteY0" fmla="*/ 0 h 6858000"/>
              <a:gd name="connsiteX1" fmla="*/ 4410075 w 4410075"/>
              <a:gd name="connsiteY1" fmla="*/ 0 h 6858000"/>
              <a:gd name="connsiteX2" fmla="*/ 1676400 w 4410075"/>
              <a:gd name="connsiteY2" fmla="*/ 4219575 h 6858000"/>
              <a:gd name="connsiteX3" fmla="*/ 66675 w 4410075"/>
              <a:gd name="connsiteY3" fmla="*/ 6858000 h 6858000"/>
              <a:gd name="connsiteX4" fmla="*/ 0 w 44100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0075" h="6858000">
                <a:moveTo>
                  <a:pt x="0" y="0"/>
                </a:moveTo>
                <a:lnTo>
                  <a:pt x="4410075" y="0"/>
                </a:lnTo>
                <a:lnTo>
                  <a:pt x="1676400" y="4219575"/>
                </a:lnTo>
                <a:lnTo>
                  <a:pt x="66675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C8D6D4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FF7ADC99-21A5-B00C-DFAC-0EE0A0524CC1}"/>
              </a:ext>
            </a:extLst>
          </p:cNvPr>
          <p:cNvSpPr/>
          <p:nvPr/>
        </p:nvSpPr>
        <p:spPr>
          <a:xfrm>
            <a:off x="7781925" y="0"/>
            <a:ext cx="4410075" cy="6858000"/>
          </a:xfrm>
          <a:custGeom>
            <a:avLst/>
            <a:gdLst>
              <a:gd name="connsiteX0" fmla="*/ 0 w 4410075"/>
              <a:gd name="connsiteY0" fmla="*/ 0 h 6858000"/>
              <a:gd name="connsiteX1" fmla="*/ 4410075 w 4410075"/>
              <a:gd name="connsiteY1" fmla="*/ 0 h 6858000"/>
              <a:gd name="connsiteX2" fmla="*/ 4410075 w 4410075"/>
              <a:gd name="connsiteY2" fmla="*/ 6858000 h 6858000"/>
              <a:gd name="connsiteX3" fmla="*/ 0 w 4410075"/>
              <a:gd name="connsiteY3" fmla="*/ 6858000 h 6858000"/>
              <a:gd name="connsiteX4" fmla="*/ 0 w 4410075"/>
              <a:gd name="connsiteY4" fmla="*/ 0 h 6858000"/>
              <a:gd name="connsiteX0" fmla="*/ 0 w 4410075"/>
              <a:gd name="connsiteY0" fmla="*/ 0 h 6858000"/>
              <a:gd name="connsiteX1" fmla="*/ 4410075 w 4410075"/>
              <a:gd name="connsiteY1" fmla="*/ 0 h 6858000"/>
              <a:gd name="connsiteX2" fmla="*/ 4410075 w 4410075"/>
              <a:gd name="connsiteY2" fmla="*/ 6858000 h 6858000"/>
              <a:gd name="connsiteX3" fmla="*/ 3762375 w 4410075"/>
              <a:gd name="connsiteY3" fmla="*/ 5800725 h 6858000"/>
              <a:gd name="connsiteX4" fmla="*/ 0 w 441007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0075" h="6858000">
                <a:moveTo>
                  <a:pt x="0" y="0"/>
                </a:moveTo>
                <a:lnTo>
                  <a:pt x="4410075" y="0"/>
                </a:lnTo>
                <a:lnTo>
                  <a:pt x="4410075" y="6858000"/>
                </a:lnTo>
                <a:lnTo>
                  <a:pt x="3762375" y="5800725"/>
                </a:lnTo>
                <a:lnTo>
                  <a:pt x="0" y="0"/>
                </a:lnTo>
                <a:close/>
              </a:path>
            </a:pathLst>
          </a:custGeom>
          <a:solidFill>
            <a:srgbClr val="03A2D5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B79ECF64-34E0-46B8-368A-0E53446813F3}"/>
              </a:ext>
            </a:extLst>
          </p:cNvPr>
          <p:cNvSpPr txBox="1"/>
          <p:nvPr/>
        </p:nvSpPr>
        <p:spPr>
          <a:xfrm>
            <a:off x="530703" y="215699"/>
            <a:ext cx="6920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Transformando a APS no Mato Grosso do Sul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09BD7F2E-1DAA-6FF6-9B6B-7A1CC55EF399}"/>
              </a:ext>
            </a:extLst>
          </p:cNvPr>
          <p:cNvSpPr/>
          <p:nvPr/>
        </p:nvSpPr>
        <p:spPr>
          <a:xfrm>
            <a:off x="8105774" y="0"/>
            <a:ext cx="4095750" cy="6134100"/>
          </a:xfrm>
          <a:custGeom>
            <a:avLst/>
            <a:gdLst>
              <a:gd name="connsiteX0" fmla="*/ 0 w 1447800"/>
              <a:gd name="connsiteY0" fmla="*/ 0 h 6858000"/>
              <a:gd name="connsiteX1" fmla="*/ 1447800 w 1447800"/>
              <a:gd name="connsiteY1" fmla="*/ 0 h 6858000"/>
              <a:gd name="connsiteX2" fmla="*/ 1447800 w 1447800"/>
              <a:gd name="connsiteY2" fmla="*/ 6858000 h 6858000"/>
              <a:gd name="connsiteX3" fmla="*/ 0 w 1447800"/>
              <a:gd name="connsiteY3" fmla="*/ 6858000 h 6858000"/>
              <a:gd name="connsiteX4" fmla="*/ 0 w 1447800"/>
              <a:gd name="connsiteY4" fmla="*/ 0 h 6858000"/>
              <a:gd name="connsiteX0" fmla="*/ 0 w 4086225"/>
              <a:gd name="connsiteY0" fmla="*/ 0 h 6858000"/>
              <a:gd name="connsiteX1" fmla="*/ 4086225 w 4086225"/>
              <a:gd name="connsiteY1" fmla="*/ 0 h 6858000"/>
              <a:gd name="connsiteX2" fmla="*/ 4086225 w 4086225"/>
              <a:gd name="connsiteY2" fmla="*/ 6858000 h 6858000"/>
              <a:gd name="connsiteX3" fmla="*/ 2638425 w 4086225"/>
              <a:gd name="connsiteY3" fmla="*/ 6858000 h 6858000"/>
              <a:gd name="connsiteX4" fmla="*/ 0 w 4086225"/>
              <a:gd name="connsiteY4" fmla="*/ 0 h 6858000"/>
              <a:gd name="connsiteX0" fmla="*/ 0 w 4086225"/>
              <a:gd name="connsiteY0" fmla="*/ 19050 h 6877050"/>
              <a:gd name="connsiteX1" fmla="*/ 419100 w 4086225"/>
              <a:gd name="connsiteY1" fmla="*/ 0 h 6877050"/>
              <a:gd name="connsiteX2" fmla="*/ 4086225 w 4086225"/>
              <a:gd name="connsiteY2" fmla="*/ 6877050 h 6877050"/>
              <a:gd name="connsiteX3" fmla="*/ 2638425 w 4086225"/>
              <a:gd name="connsiteY3" fmla="*/ 6877050 h 6877050"/>
              <a:gd name="connsiteX4" fmla="*/ 0 w 4086225"/>
              <a:gd name="connsiteY4" fmla="*/ 19050 h 6877050"/>
              <a:gd name="connsiteX0" fmla="*/ 0 w 4000500"/>
              <a:gd name="connsiteY0" fmla="*/ 19050 h 6877050"/>
              <a:gd name="connsiteX1" fmla="*/ 419100 w 4000500"/>
              <a:gd name="connsiteY1" fmla="*/ 0 h 6877050"/>
              <a:gd name="connsiteX2" fmla="*/ 4000500 w 4000500"/>
              <a:gd name="connsiteY2" fmla="*/ 6076950 h 6877050"/>
              <a:gd name="connsiteX3" fmla="*/ 2638425 w 4000500"/>
              <a:gd name="connsiteY3" fmla="*/ 6877050 h 6877050"/>
              <a:gd name="connsiteX4" fmla="*/ 0 w 4000500"/>
              <a:gd name="connsiteY4" fmla="*/ 19050 h 6877050"/>
              <a:gd name="connsiteX0" fmla="*/ 0 w 4114800"/>
              <a:gd name="connsiteY0" fmla="*/ 19050 h 6905625"/>
              <a:gd name="connsiteX1" fmla="*/ 419100 w 4114800"/>
              <a:gd name="connsiteY1" fmla="*/ 0 h 6905625"/>
              <a:gd name="connsiteX2" fmla="*/ 4000500 w 4114800"/>
              <a:gd name="connsiteY2" fmla="*/ 6076950 h 6905625"/>
              <a:gd name="connsiteX3" fmla="*/ 4114800 w 4114800"/>
              <a:gd name="connsiteY3" fmla="*/ 6905625 h 6905625"/>
              <a:gd name="connsiteX4" fmla="*/ 0 w 4114800"/>
              <a:gd name="connsiteY4" fmla="*/ 19050 h 6905625"/>
              <a:gd name="connsiteX0" fmla="*/ 0 w 4114800"/>
              <a:gd name="connsiteY0" fmla="*/ 19050 h 6905625"/>
              <a:gd name="connsiteX1" fmla="*/ 419100 w 4114800"/>
              <a:gd name="connsiteY1" fmla="*/ 0 h 6905625"/>
              <a:gd name="connsiteX2" fmla="*/ 4076700 w 4114800"/>
              <a:gd name="connsiteY2" fmla="*/ 6181725 h 6905625"/>
              <a:gd name="connsiteX3" fmla="*/ 4114800 w 4114800"/>
              <a:gd name="connsiteY3" fmla="*/ 6905625 h 6905625"/>
              <a:gd name="connsiteX4" fmla="*/ 0 w 4114800"/>
              <a:gd name="connsiteY4" fmla="*/ 19050 h 6905625"/>
              <a:gd name="connsiteX0" fmla="*/ 0 w 4114800"/>
              <a:gd name="connsiteY0" fmla="*/ 19050 h 6905625"/>
              <a:gd name="connsiteX1" fmla="*/ 419100 w 4114800"/>
              <a:gd name="connsiteY1" fmla="*/ 0 h 6905625"/>
              <a:gd name="connsiteX2" fmla="*/ 4076700 w 4114800"/>
              <a:gd name="connsiteY2" fmla="*/ 5638800 h 6905625"/>
              <a:gd name="connsiteX3" fmla="*/ 4114800 w 4114800"/>
              <a:gd name="connsiteY3" fmla="*/ 6905625 h 6905625"/>
              <a:gd name="connsiteX4" fmla="*/ 0 w 4114800"/>
              <a:gd name="connsiteY4" fmla="*/ 19050 h 6905625"/>
              <a:gd name="connsiteX0" fmla="*/ 0 w 4095750"/>
              <a:gd name="connsiteY0" fmla="*/ 19050 h 6153150"/>
              <a:gd name="connsiteX1" fmla="*/ 419100 w 4095750"/>
              <a:gd name="connsiteY1" fmla="*/ 0 h 6153150"/>
              <a:gd name="connsiteX2" fmla="*/ 4076700 w 4095750"/>
              <a:gd name="connsiteY2" fmla="*/ 5638800 h 6153150"/>
              <a:gd name="connsiteX3" fmla="*/ 4095750 w 4095750"/>
              <a:gd name="connsiteY3" fmla="*/ 6153150 h 6153150"/>
              <a:gd name="connsiteX4" fmla="*/ 0 w 4095750"/>
              <a:gd name="connsiteY4" fmla="*/ 19050 h 6153150"/>
              <a:gd name="connsiteX0" fmla="*/ 0 w 4095750"/>
              <a:gd name="connsiteY0" fmla="*/ 0 h 6134100"/>
              <a:gd name="connsiteX1" fmla="*/ 409575 w 4095750"/>
              <a:gd name="connsiteY1" fmla="*/ 9525 h 6134100"/>
              <a:gd name="connsiteX2" fmla="*/ 4076700 w 4095750"/>
              <a:gd name="connsiteY2" fmla="*/ 5619750 h 6134100"/>
              <a:gd name="connsiteX3" fmla="*/ 4095750 w 4095750"/>
              <a:gd name="connsiteY3" fmla="*/ 6134100 h 6134100"/>
              <a:gd name="connsiteX4" fmla="*/ 0 w 4095750"/>
              <a:gd name="connsiteY4" fmla="*/ 0 h 6134100"/>
              <a:gd name="connsiteX0" fmla="*/ 0 w 4095750"/>
              <a:gd name="connsiteY0" fmla="*/ 5066 h 6139166"/>
              <a:gd name="connsiteX1" fmla="*/ 404711 w 4095750"/>
              <a:gd name="connsiteY1" fmla="*/ 0 h 6139166"/>
              <a:gd name="connsiteX2" fmla="*/ 4076700 w 4095750"/>
              <a:gd name="connsiteY2" fmla="*/ 5624816 h 6139166"/>
              <a:gd name="connsiteX3" fmla="*/ 4095750 w 4095750"/>
              <a:gd name="connsiteY3" fmla="*/ 6139166 h 6139166"/>
              <a:gd name="connsiteX4" fmla="*/ 0 w 4095750"/>
              <a:gd name="connsiteY4" fmla="*/ 5066 h 6139166"/>
              <a:gd name="connsiteX0" fmla="*/ 0 w 4095750"/>
              <a:gd name="connsiteY0" fmla="*/ 9929 h 6144029"/>
              <a:gd name="connsiteX1" fmla="*/ 390119 w 4095750"/>
              <a:gd name="connsiteY1" fmla="*/ 0 h 6144029"/>
              <a:gd name="connsiteX2" fmla="*/ 4076700 w 4095750"/>
              <a:gd name="connsiteY2" fmla="*/ 5629679 h 6144029"/>
              <a:gd name="connsiteX3" fmla="*/ 4095750 w 4095750"/>
              <a:gd name="connsiteY3" fmla="*/ 6144029 h 6144029"/>
              <a:gd name="connsiteX4" fmla="*/ 0 w 4095750"/>
              <a:gd name="connsiteY4" fmla="*/ 9929 h 6144029"/>
              <a:gd name="connsiteX0" fmla="*/ 0 w 4095750"/>
              <a:gd name="connsiteY0" fmla="*/ 201 h 6134301"/>
              <a:gd name="connsiteX1" fmla="*/ 365800 w 4095750"/>
              <a:gd name="connsiteY1" fmla="*/ 0 h 6134301"/>
              <a:gd name="connsiteX2" fmla="*/ 4076700 w 4095750"/>
              <a:gd name="connsiteY2" fmla="*/ 5619951 h 6134301"/>
              <a:gd name="connsiteX3" fmla="*/ 4095750 w 4095750"/>
              <a:gd name="connsiteY3" fmla="*/ 6134301 h 6134301"/>
              <a:gd name="connsiteX4" fmla="*/ 0 w 4095750"/>
              <a:gd name="connsiteY4" fmla="*/ 201 h 6134301"/>
              <a:gd name="connsiteX0" fmla="*/ 0 w 4095750"/>
              <a:gd name="connsiteY0" fmla="*/ 0 h 6134100"/>
              <a:gd name="connsiteX1" fmla="*/ 326890 w 4095750"/>
              <a:gd name="connsiteY1" fmla="*/ 4662 h 6134100"/>
              <a:gd name="connsiteX2" fmla="*/ 4076700 w 4095750"/>
              <a:gd name="connsiteY2" fmla="*/ 5619750 h 6134100"/>
              <a:gd name="connsiteX3" fmla="*/ 4095750 w 4095750"/>
              <a:gd name="connsiteY3" fmla="*/ 6134100 h 6134100"/>
              <a:gd name="connsiteX4" fmla="*/ 0 w 4095750"/>
              <a:gd name="connsiteY4" fmla="*/ 0 h 6134100"/>
              <a:gd name="connsiteX0" fmla="*/ 0 w 4095750"/>
              <a:gd name="connsiteY0" fmla="*/ 0 h 6134100"/>
              <a:gd name="connsiteX1" fmla="*/ 326890 w 4095750"/>
              <a:gd name="connsiteY1" fmla="*/ 4662 h 6134100"/>
              <a:gd name="connsiteX2" fmla="*/ 4090147 w 4095750"/>
              <a:gd name="connsiteY2" fmla="*/ 5633197 h 6134100"/>
              <a:gd name="connsiteX3" fmla="*/ 4095750 w 4095750"/>
              <a:gd name="connsiteY3" fmla="*/ 6134100 h 6134100"/>
              <a:gd name="connsiteX4" fmla="*/ 0 w 4095750"/>
              <a:gd name="connsiteY4" fmla="*/ 0 h 6134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95750" h="6134100">
                <a:moveTo>
                  <a:pt x="0" y="0"/>
                </a:moveTo>
                <a:lnTo>
                  <a:pt x="326890" y="4662"/>
                </a:lnTo>
                <a:lnTo>
                  <a:pt x="4090147" y="5633197"/>
                </a:lnTo>
                <a:cubicBezTo>
                  <a:pt x="4092015" y="5800165"/>
                  <a:pt x="4093882" y="5967132"/>
                  <a:pt x="4095750" y="6134100"/>
                </a:cubicBezTo>
                <a:lnTo>
                  <a:pt x="0" y="0"/>
                </a:lnTo>
                <a:close/>
              </a:path>
            </a:pathLst>
          </a:custGeom>
          <a:solidFill>
            <a:srgbClr val="C8D6D4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Fluxograma: Conector fora de Página 18">
            <a:extLst>
              <a:ext uri="{FF2B5EF4-FFF2-40B4-BE49-F238E27FC236}">
                <a16:creationId xmlns:a16="http://schemas.microsoft.com/office/drawing/2014/main" id="{40CC2E02-131F-A47D-1D4E-4C82BDC2AC10}"/>
              </a:ext>
            </a:extLst>
          </p:cNvPr>
          <p:cNvSpPr/>
          <p:nvPr/>
        </p:nvSpPr>
        <p:spPr>
          <a:xfrm rot="5400000">
            <a:off x="8026218" y="1013012"/>
            <a:ext cx="4064363" cy="4267200"/>
          </a:xfrm>
          <a:prstGeom prst="flowChartOffpageConnector">
            <a:avLst/>
          </a:prstGeom>
          <a:solidFill>
            <a:srgbClr val="C0C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 descr="Logotipo, Ícone&#10;&#10;O conteúdo gerado por IA pode estar incorreto.">
            <a:extLst>
              <a:ext uri="{FF2B5EF4-FFF2-40B4-BE49-F238E27FC236}">
                <a16:creationId xmlns:a16="http://schemas.microsoft.com/office/drawing/2014/main" id="{74ABAE3B-D7A0-7714-08F6-3B6A9AA3C6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10224553" y="-805996"/>
            <a:ext cx="1110296" cy="2730558"/>
          </a:xfrm>
          <a:prstGeom prst="rect">
            <a:avLst/>
          </a:prstGeom>
        </p:spPr>
      </p:pic>
      <p:sp>
        <p:nvSpPr>
          <p:cNvPr id="21" name="Fluxograma: Conector fora de Página 20">
            <a:extLst>
              <a:ext uri="{FF2B5EF4-FFF2-40B4-BE49-F238E27FC236}">
                <a16:creationId xmlns:a16="http://schemas.microsoft.com/office/drawing/2014/main" id="{724BC4D0-81EE-7736-85B4-A487359B0042}"/>
              </a:ext>
            </a:extLst>
          </p:cNvPr>
          <p:cNvSpPr/>
          <p:nvPr/>
        </p:nvSpPr>
        <p:spPr>
          <a:xfrm rot="5400000">
            <a:off x="8169395" y="1077620"/>
            <a:ext cx="3864339" cy="4086830"/>
          </a:xfrm>
          <a:prstGeom prst="flowChartOffpageConnector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8" name="Imagem 17" descr="Pessoas posando para foto&#10;&#10;O conteúdo gerado por IA pode estar incorreto.">
            <a:extLst>
              <a:ext uri="{FF2B5EF4-FFF2-40B4-BE49-F238E27FC236}">
                <a16:creationId xmlns:a16="http://schemas.microsoft.com/office/drawing/2014/main" id="{69D4B7E4-E8A1-CF76-C18F-735EF2C80FC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081" y="960041"/>
            <a:ext cx="3429919" cy="4093163"/>
          </a:xfrm>
          <a:prstGeom prst="rect">
            <a:avLst/>
          </a:prstGeom>
        </p:spPr>
      </p:pic>
      <p:sp>
        <p:nvSpPr>
          <p:cNvPr id="25" name="Retângulo 24">
            <a:extLst>
              <a:ext uri="{FF2B5EF4-FFF2-40B4-BE49-F238E27FC236}">
                <a16:creationId xmlns:a16="http://schemas.microsoft.com/office/drawing/2014/main" id="{AEE4B572-8FC7-2212-578A-B5B6891533F0}"/>
              </a:ext>
            </a:extLst>
          </p:cNvPr>
          <p:cNvSpPr/>
          <p:nvPr/>
        </p:nvSpPr>
        <p:spPr>
          <a:xfrm rot="1998731">
            <a:off x="8919569" y="4892185"/>
            <a:ext cx="387884" cy="2262369"/>
          </a:xfrm>
          <a:custGeom>
            <a:avLst/>
            <a:gdLst>
              <a:gd name="connsiteX0" fmla="*/ 0 w 408373"/>
              <a:gd name="connsiteY0" fmla="*/ 0 h 1523580"/>
              <a:gd name="connsiteX1" fmla="*/ 408373 w 408373"/>
              <a:gd name="connsiteY1" fmla="*/ 0 h 1523580"/>
              <a:gd name="connsiteX2" fmla="*/ 408373 w 408373"/>
              <a:gd name="connsiteY2" fmla="*/ 1523580 h 1523580"/>
              <a:gd name="connsiteX3" fmla="*/ 0 w 408373"/>
              <a:gd name="connsiteY3" fmla="*/ 1523580 h 1523580"/>
              <a:gd name="connsiteX4" fmla="*/ 0 w 408373"/>
              <a:gd name="connsiteY4" fmla="*/ 0 h 1523580"/>
              <a:gd name="connsiteX0" fmla="*/ 317647 w 726020"/>
              <a:gd name="connsiteY0" fmla="*/ 0 h 2580326"/>
              <a:gd name="connsiteX1" fmla="*/ 726020 w 726020"/>
              <a:gd name="connsiteY1" fmla="*/ 0 h 2580326"/>
              <a:gd name="connsiteX2" fmla="*/ 726020 w 726020"/>
              <a:gd name="connsiteY2" fmla="*/ 1523580 h 2580326"/>
              <a:gd name="connsiteX3" fmla="*/ 0 w 726020"/>
              <a:gd name="connsiteY3" fmla="*/ 2580326 h 2580326"/>
              <a:gd name="connsiteX4" fmla="*/ 317647 w 726020"/>
              <a:gd name="connsiteY4" fmla="*/ 0 h 2580326"/>
              <a:gd name="connsiteX0" fmla="*/ 0 w 726046"/>
              <a:gd name="connsiteY0" fmla="*/ 99350 h 2580326"/>
              <a:gd name="connsiteX1" fmla="*/ 726046 w 726046"/>
              <a:gd name="connsiteY1" fmla="*/ 0 h 2580326"/>
              <a:gd name="connsiteX2" fmla="*/ 726046 w 726046"/>
              <a:gd name="connsiteY2" fmla="*/ 1523580 h 2580326"/>
              <a:gd name="connsiteX3" fmla="*/ 26 w 726046"/>
              <a:gd name="connsiteY3" fmla="*/ 2580326 h 2580326"/>
              <a:gd name="connsiteX4" fmla="*/ 0 w 726046"/>
              <a:gd name="connsiteY4" fmla="*/ 99350 h 2580326"/>
              <a:gd name="connsiteX0" fmla="*/ 0 w 726046"/>
              <a:gd name="connsiteY0" fmla="*/ 99350 h 2580326"/>
              <a:gd name="connsiteX1" fmla="*/ 726046 w 726046"/>
              <a:gd name="connsiteY1" fmla="*/ 0 h 2580326"/>
              <a:gd name="connsiteX2" fmla="*/ 352990 w 726046"/>
              <a:gd name="connsiteY2" fmla="*/ 2329516 h 2580326"/>
              <a:gd name="connsiteX3" fmla="*/ 26 w 726046"/>
              <a:gd name="connsiteY3" fmla="*/ 2580326 h 2580326"/>
              <a:gd name="connsiteX4" fmla="*/ 0 w 726046"/>
              <a:gd name="connsiteY4" fmla="*/ 99350 h 2580326"/>
              <a:gd name="connsiteX0" fmla="*/ 0 w 376986"/>
              <a:gd name="connsiteY0" fmla="*/ 47759 h 2528735"/>
              <a:gd name="connsiteX1" fmla="*/ 376986 w 376986"/>
              <a:gd name="connsiteY1" fmla="*/ 0 h 2528735"/>
              <a:gd name="connsiteX2" fmla="*/ 352990 w 376986"/>
              <a:gd name="connsiteY2" fmla="*/ 2277925 h 2528735"/>
              <a:gd name="connsiteX3" fmla="*/ 26 w 376986"/>
              <a:gd name="connsiteY3" fmla="*/ 2528735 h 2528735"/>
              <a:gd name="connsiteX4" fmla="*/ 0 w 376986"/>
              <a:gd name="connsiteY4" fmla="*/ 47759 h 2528735"/>
              <a:gd name="connsiteX0" fmla="*/ 9539 w 376961"/>
              <a:gd name="connsiteY0" fmla="*/ 520178 h 2528735"/>
              <a:gd name="connsiteX1" fmla="*/ 376961 w 376961"/>
              <a:gd name="connsiteY1" fmla="*/ 0 h 2528735"/>
              <a:gd name="connsiteX2" fmla="*/ 352965 w 376961"/>
              <a:gd name="connsiteY2" fmla="*/ 2277925 h 2528735"/>
              <a:gd name="connsiteX3" fmla="*/ 1 w 376961"/>
              <a:gd name="connsiteY3" fmla="*/ 2528735 h 2528735"/>
              <a:gd name="connsiteX4" fmla="*/ 9539 w 376961"/>
              <a:gd name="connsiteY4" fmla="*/ 520178 h 2528735"/>
              <a:gd name="connsiteX0" fmla="*/ 9539 w 378333"/>
              <a:gd name="connsiteY0" fmla="*/ 247533 h 2256090"/>
              <a:gd name="connsiteX1" fmla="*/ 378333 w 378333"/>
              <a:gd name="connsiteY1" fmla="*/ 0 h 2256090"/>
              <a:gd name="connsiteX2" fmla="*/ 352965 w 378333"/>
              <a:gd name="connsiteY2" fmla="*/ 2005280 h 2256090"/>
              <a:gd name="connsiteX3" fmla="*/ 1 w 378333"/>
              <a:gd name="connsiteY3" fmla="*/ 2256090 h 2256090"/>
              <a:gd name="connsiteX4" fmla="*/ 9539 w 378333"/>
              <a:gd name="connsiteY4" fmla="*/ 247533 h 2256090"/>
              <a:gd name="connsiteX0" fmla="*/ 19272 w 378333"/>
              <a:gd name="connsiteY0" fmla="*/ 213782 h 2256090"/>
              <a:gd name="connsiteX1" fmla="*/ 378333 w 378333"/>
              <a:gd name="connsiteY1" fmla="*/ 0 h 2256090"/>
              <a:gd name="connsiteX2" fmla="*/ 352965 w 378333"/>
              <a:gd name="connsiteY2" fmla="*/ 2005280 h 2256090"/>
              <a:gd name="connsiteX3" fmla="*/ 1 w 378333"/>
              <a:gd name="connsiteY3" fmla="*/ 2256090 h 2256090"/>
              <a:gd name="connsiteX4" fmla="*/ 19272 w 378333"/>
              <a:gd name="connsiteY4" fmla="*/ 213782 h 2256090"/>
              <a:gd name="connsiteX0" fmla="*/ 19272 w 379515"/>
              <a:gd name="connsiteY0" fmla="*/ 232796 h 2275104"/>
              <a:gd name="connsiteX1" fmla="*/ 379515 w 379515"/>
              <a:gd name="connsiteY1" fmla="*/ 0 h 2275104"/>
              <a:gd name="connsiteX2" fmla="*/ 352965 w 379515"/>
              <a:gd name="connsiteY2" fmla="*/ 2024294 h 2275104"/>
              <a:gd name="connsiteX3" fmla="*/ 1 w 379515"/>
              <a:gd name="connsiteY3" fmla="*/ 2275104 h 2275104"/>
              <a:gd name="connsiteX4" fmla="*/ 19272 w 379515"/>
              <a:gd name="connsiteY4" fmla="*/ 232796 h 2275104"/>
              <a:gd name="connsiteX0" fmla="*/ 27641 w 387884"/>
              <a:gd name="connsiteY0" fmla="*/ 232796 h 2262369"/>
              <a:gd name="connsiteX1" fmla="*/ 387884 w 387884"/>
              <a:gd name="connsiteY1" fmla="*/ 0 h 2262369"/>
              <a:gd name="connsiteX2" fmla="*/ 361334 w 387884"/>
              <a:gd name="connsiteY2" fmla="*/ 2024294 h 2262369"/>
              <a:gd name="connsiteX3" fmla="*/ 0 w 387884"/>
              <a:gd name="connsiteY3" fmla="*/ 2262369 h 2262369"/>
              <a:gd name="connsiteX4" fmla="*/ 27641 w 387884"/>
              <a:gd name="connsiteY4" fmla="*/ 232796 h 2262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884" h="2262369">
                <a:moveTo>
                  <a:pt x="27641" y="232796"/>
                </a:moveTo>
                <a:lnTo>
                  <a:pt x="387884" y="0"/>
                </a:lnTo>
                <a:lnTo>
                  <a:pt x="361334" y="2024294"/>
                </a:lnTo>
                <a:lnTo>
                  <a:pt x="0" y="2262369"/>
                </a:lnTo>
                <a:cubicBezTo>
                  <a:pt x="-9" y="1435377"/>
                  <a:pt x="27650" y="1059788"/>
                  <a:pt x="27641" y="232796"/>
                </a:cubicBezTo>
                <a:close/>
              </a:path>
            </a:pathLst>
          </a:custGeom>
          <a:solidFill>
            <a:srgbClr val="E8F3E8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7" name="Imagem 26" descr="Logotipo, Ícone&#10;&#10;O conteúdo gerado por IA pode estar incorreto.">
            <a:extLst>
              <a:ext uri="{FF2B5EF4-FFF2-40B4-BE49-F238E27FC236}">
                <a16:creationId xmlns:a16="http://schemas.microsoft.com/office/drawing/2014/main" id="{9C1EF419-D754-C5A0-E092-AA6ECCD175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10224553" y="4368062"/>
            <a:ext cx="1110296" cy="2730558"/>
          </a:xfrm>
          <a:prstGeom prst="rect">
            <a:avLst/>
          </a:prstGeom>
        </p:spPr>
      </p:pic>
      <p:sp>
        <p:nvSpPr>
          <p:cNvPr id="31" name="CaixaDeTexto 30">
            <a:extLst>
              <a:ext uri="{FF2B5EF4-FFF2-40B4-BE49-F238E27FC236}">
                <a16:creationId xmlns:a16="http://schemas.microsoft.com/office/drawing/2014/main" id="{AECD4D70-56CB-D8FF-5BF1-89528EB1CB96}"/>
              </a:ext>
            </a:extLst>
          </p:cNvPr>
          <p:cNvSpPr txBox="1"/>
          <p:nvPr/>
        </p:nvSpPr>
        <p:spPr>
          <a:xfrm>
            <a:off x="978379" y="2087046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Ações Implementadas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9DCD6FE-54BF-B2E0-57F0-0BEE03875B47}"/>
              </a:ext>
            </a:extLst>
          </p:cNvPr>
          <p:cNvSpPr txBox="1"/>
          <p:nvPr/>
        </p:nvSpPr>
        <p:spPr>
          <a:xfrm>
            <a:off x="985062" y="2415879"/>
            <a:ext cx="6784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As iniciativas foram implementadas em 2 municípios do Mato Grosso do Sul, impulsionando a qualidade da atenção primária e o acesso da população aos serviços de saúde.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F66063-B041-F4E3-8756-62013F8997F0}"/>
              </a:ext>
            </a:extLst>
          </p:cNvPr>
          <p:cNvSpPr txBox="1"/>
          <p:nvPr/>
        </p:nvSpPr>
        <p:spPr>
          <a:xfrm>
            <a:off x="978379" y="3442877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Resultados Concretos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C473E38-E3AB-37DB-030B-F5D8C5B298BB}"/>
              </a:ext>
            </a:extLst>
          </p:cNvPr>
          <p:cNvSpPr txBox="1"/>
          <p:nvPr/>
        </p:nvSpPr>
        <p:spPr>
          <a:xfrm>
            <a:off x="978379" y="3783701"/>
            <a:ext cx="678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Os projetos demonstram resultados positivos na cobertura e na qualidade dos serviços de saúde, impactando a vida de milhares de pessoas no estado.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F07F6FAB-49ED-DADB-93AE-B6D01D8B08A6}"/>
              </a:ext>
            </a:extLst>
          </p:cNvPr>
          <p:cNvSpPr txBox="1"/>
          <p:nvPr/>
        </p:nvSpPr>
        <p:spPr>
          <a:xfrm>
            <a:off x="1037309" y="4566747"/>
            <a:ext cx="2619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Ampliado o Alcance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F002BDC3-D04C-6367-3287-8E5DCB167778}"/>
              </a:ext>
            </a:extLst>
          </p:cNvPr>
          <p:cNvSpPr txBox="1"/>
          <p:nvPr/>
        </p:nvSpPr>
        <p:spPr>
          <a:xfrm>
            <a:off x="1034613" y="4919746"/>
            <a:ext cx="67844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/>
              <a:t>O modelo de trabalho e os resultados alcançados servem como inspiração para outras regiões do Brasil, demonstrando a viabilidade da replicação do projeto e a possibilidade de transformar a APS em todo o país.</a:t>
            </a:r>
          </a:p>
        </p:txBody>
      </p:sp>
      <p:pic>
        <p:nvPicPr>
          <p:cNvPr id="44" name="Imagem 43" descr="Ícone&#10;&#10;O conteúdo gerado por IA pode estar incorreto.">
            <a:extLst>
              <a:ext uri="{FF2B5EF4-FFF2-40B4-BE49-F238E27FC236}">
                <a16:creationId xmlns:a16="http://schemas.microsoft.com/office/drawing/2014/main" id="{10C8C3BD-8551-3FD2-2CFD-9A57710173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2" y="2384502"/>
            <a:ext cx="519678" cy="698029"/>
          </a:xfrm>
          <a:prstGeom prst="rect">
            <a:avLst/>
          </a:prstGeom>
        </p:spPr>
      </p:pic>
      <p:pic>
        <p:nvPicPr>
          <p:cNvPr id="45" name="Imagem 44" descr="Ícone&#10;&#10;O conteúdo gerado por IA pode estar incorreto.">
            <a:extLst>
              <a:ext uri="{FF2B5EF4-FFF2-40B4-BE49-F238E27FC236}">
                <a16:creationId xmlns:a16="http://schemas.microsoft.com/office/drawing/2014/main" id="{3C17DA20-D376-B79F-8A58-6648B94803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2" y="3578880"/>
            <a:ext cx="519678" cy="698029"/>
          </a:xfrm>
          <a:prstGeom prst="rect">
            <a:avLst/>
          </a:prstGeom>
        </p:spPr>
      </p:pic>
      <p:pic>
        <p:nvPicPr>
          <p:cNvPr id="46" name="Imagem 45" descr="Ícone&#10;&#10;O conteúdo gerado por IA pode estar incorreto.">
            <a:extLst>
              <a:ext uri="{FF2B5EF4-FFF2-40B4-BE49-F238E27FC236}">
                <a16:creationId xmlns:a16="http://schemas.microsoft.com/office/drawing/2014/main" id="{05DF5856-ACCD-DBD8-F305-70923A4DC1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3" y="4893135"/>
            <a:ext cx="519678" cy="69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641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223D7E-5253-7C63-2AE6-FBCF1499F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: Cantos Superiores Arredondados 15">
            <a:extLst>
              <a:ext uri="{FF2B5EF4-FFF2-40B4-BE49-F238E27FC236}">
                <a16:creationId xmlns:a16="http://schemas.microsoft.com/office/drawing/2014/main" id="{D858F924-BCD9-8058-335F-A78C17D75479}"/>
              </a:ext>
            </a:extLst>
          </p:cNvPr>
          <p:cNvSpPr/>
          <p:nvPr/>
        </p:nvSpPr>
        <p:spPr>
          <a:xfrm rot="10800000">
            <a:off x="8202556" y="3036806"/>
            <a:ext cx="2749098" cy="1830468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: Cantos Superiores Arredondados 14">
            <a:extLst>
              <a:ext uri="{FF2B5EF4-FFF2-40B4-BE49-F238E27FC236}">
                <a16:creationId xmlns:a16="http://schemas.microsoft.com/office/drawing/2014/main" id="{6A200A55-8A25-DE20-861E-7922B440551E}"/>
              </a:ext>
            </a:extLst>
          </p:cNvPr>
          <p:cNvSpPr/>
          <p:nvPr/>
        </p:nvSpPr>
        <p:spPr>
          <a:xfrm rot="10800000">
            <a:off x="4632214" y="3036807"/>
            <a:ext cx="2749098" cy="1830466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F0E4613F-1163-7924-5809-B2D452C56CCE}"/>
              </a:ext>
            </a:extLst>
          </p:cNvPr>
          <p:cNvSpPr txBox="1"/>
          <p:nvPr/>
        </p:nvSpPr>
        <p:spPr>
          <a:xfrm>
            <a:off x="530703" y="215699"/>
            <a:ext cx="6920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Construindo um legado de Inovação na APS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9EA0B826-4A5D-FAEB-44DB-0379E346F70E}"/>
              </a:ext>
            </a:extLst>
          </p:cNvPr>
          <p:cNvSpPr txBox="1"/>
          <p:nvPr/>
        </p:nvSpPr>
        <p:spPr>
          <a:xfrm>
            <a:off x="1635759" y="2208963"/>
            <a:ext cx="231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Colaboração Multidisciplinar</a:t>
            </a:r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C5B471DD-CA1E-6992-C374-BE5ACB9301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69216" y="2006407"/>
            <a:ext cx="818872" cy="1099905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EBC225-DE1B-EC52-B0B7-3E51824DE7E3}"/>
              </a:ext>
            </a:extLst>
          </p:cNvPr>
          <p:cNvSpPr txBox="1"/>
          <p:nvPr/>
        </p:nvSpPr>
        <p:spPr>
          <a:xfrm>
            <a:off x="5231667" y="2208963"/>
            <a:ext cx="1802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Modelo Replicável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91F0D8E-B46F-C0B6-95CF-CF06B8699AB2}"/>
              </a:ext>
            </a:extLst>
          </p:cNvPr>
          <p:cNvSpPr txBox="1"/>
          <p:nvPr/>
        </p:nvSpPr>
        <p:spPr>
          <a:xfrm>
            <a:off x="4697356" y="3115812"/>
            <a:ext cx="2814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As iniciativas servem como modelo para futuras implementações em outras regiões do Brasil, contribuindo para a transformação da APS em todo o país.</a:t>
            </a:r>
          </a:p>
        </p:txBody>
      </p:sp>
      <p:pic>
        <p:nvPicPr>
          <p:cNvPr id="10" name="Imagem 9" descr="Ícone&#10;&#10;O conteúdo gerado por IA pode estar incorreto.">
            <a:extLst>
              <a:ext uri="{FF2B5EF4-FFF2-40B4-BE49-F238E27FC236}">
                <a16:creationId xmlns:a16="http://schemas.microsoft.com/office/drawing/2014/main" id="{5309B4CF-635B-05C6-47AC-559AEB61E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65123" y="2006407"/>
            <a:ext cx="818872" cy="109990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F7D6344-952F-2C0A-1066-3A099F522F52}"/>
              </a:ext>
            </a:extLst>
          </p:cNvPr>
          <p:cNvSpPr txBox="1"/>
          <p:nvPr/>
        </p:nvSpPr>
        <p:spPr>
          <a:xfrm>
            <a:off x="8809615" y="2209453"/>
            <a:ext cx="2310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Sistema de Saúde Mais Robusto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8C12383-F8CF-7DFB-A12C-73DDA0A1085D}"/>
              </a:ext>
            </a:extLst>
          </p:cNvPr>
          <p:cNvSpPr txBox="1"/>
          <p:nvPr/>
        </p:nvSpPr>
        <p:spPr>
          <a:xfrm>
            <a:off x="8267699" y="3124759"/>
            <a:ext cx="25717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 transformação da APS no Mato Grosso do Sul contribui para a construção de um sistema de saúde mais robusto e inclusivo, garantindo acesso universal e serviços de qualidade para toda a população.</a:t>
            </a:r>
          </a:p>
        </p:txBody>
      </p:sp>
      <p:pic>
        <p:nvPicPr>
          <p:cNvPr id="13" name="Imagem 12" descr="Ícone&#10;&#10;O conteúdo gerado por IA pode estar incorreto.">
            <a:extLst>
              <a:ext uri="{FF2B5EF4-FFF2-40B4-BE49-F238E27FC236}">
                <a16:creationId xmlns:a16="http://schemas.microsoft.com/office/drawing/2014/main" id="{5F602568-2FB8-A97D-41C1-25F0856AC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43072" y="2006897"/>
            <a:ext cx="818872" cy="1099905"/>
          </a:xfrm>
          <a:prstGeom prst="rect">
            <a:avLst/>
          </a:prstGeom>
        </p:spPr>
      </p:pic>
      <p:sp>
        <p:nvSpPr>
          <p:cNvPr id="14" name="Retângulo: Cantos Superiores Arredondados 13">
            <a:extLst>
              <a:ext uri="{FF2B5EF4-FFF2-40B4-BE49-F238E27FC236}">
                <a16:creationId xmlns:a16="http://schemas.microsoft.com/office/drawing/2014/main" id="{BAB844C1-9B0F-449E-9783-0B1584B7CC4E}"/>
              </a:ext>
            </a:extLst>
          </p:cNvPr>
          <p:cNvSpPr/>
          <p:nvPr/>
        </p:nvSpPr>
        <p:spPr>
          <a:xfrm rot="10800000">
            <a:off x="1028699" y="3036807"/>
            <a:ext cx="2749098" cy="1830465"/>
          </a:xfrm>
          <a:prstGeom prst="round2Same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3274183-9053-F804-75E0-8E16D8E0D8CE}"/>
              </a:ext>
            </a:extLst>
          </p:cNvPr>
          <p:cNvSpPr txBox="1"/>
          <p:nvPr/>
        </p:nvSpPr>
        <p:spPr>
          <a:xfrm>
            <a:off x="1028698" y="3050845"/>
            <a:ext cx="281424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O sucesso dos projetos se baseia na colaboração entre profissionais de saúde, gestores e a comunidade, criando um sistema de saúde mais integrado e eficiente.</a:t>
            </a:r>
          </a:p>
        </p:txBody>
      </p:sp>
      <p:pic>
        <p:nvPicPr>
          <p:cNvPr id="17" name="Imagem 16" descr="Logotipo, Ícone&#10;&#10;O conteúdo gerado por IA pode estar incorreto.">
            <a:extLst>
              <a:ext uri="{FF2B5EF4-FFF2-40B4-BE49-F238E27FC236}">
                <a16:creationId xmlns:a16="http://schemas.microsoft.com/office/drawing/2014/main" id="{E90FF61C-BEE7-3880-DDF9-498D9BEE18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1014461" y="4477822"/>
            <a:ext cx="1398128" cy="3438428"/>
          </a:xfrm>
          <a:prstGeom prst="rect">
            <a:avLst/>
          </a:prstGeom>
        </p:spPr>
      </p:pic>
      <p:pic>
        <p:nvPicPr>
          <p:cNvPr id="26" name="Imagem 25" descr="Logotipo, Ícone&#10;&#10;O conteúdo gerado por IA pode estar incorreto.">
            <a:extLst>
              <a:ext uri="{FF2B5EF4-FFF2-40B4-BE49-F238E27FC236}">
                <a16:creationId xmlns:a16="http://schemas.microsoft.com/office/drawing/2014/main" id="{B9B843B9-7320-0897-5C76-A9FA85EC29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9772658" y="-998399"/>
            <a:ext cx="1398128" cy="34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07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D9156A5-AEA2-5CCE-96AE-8407A2A8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0041D01-1BFB-8316-4D43-D29735023BF6}"/>
              </a:ext>
            </a:extLst>
          </p:cNvPr>
          <p:cNvSpPr txBox="1"/>
          <p:nvPr/>
        </p:nvSpPr>
        <p:spPr>
          <a:xfrm>
            <a:off x="1748826" y="139499"/>
            <a:ext cx="692074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Resultados e Desafios: Uma Perspectiva Analítica</a:t>
            </a:r>
          </a:p>
        </p:txBody>
      </p:sp>
      <p:pic>
        <p:nvPicPr>
          <p:cNvPr id="3" name="Imagem 2" descr="Logotipo, Ícone&#10;&#10;O conteúdo gerado por IA pode estar incorreto.">
            <a:extLst>
              <a:ext uri="{FF2B5EF4-FFF2-40B4-BE49-F238E27FC236}">
                <a16:creationId xmlns:a16="http://schemas.microsoft.com/office/drawing/2014/main" id="{5E98677B-F053-05D1-2B66-4A727AD2DB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>
            <a:off x="0" y="0"/>
            <a:ext cx="1398128" cy="3438428"/>
          </a:xfrm>
          <a:prstGeom prst="rect">
            <a:avLst/>
          </a:prstGeom>
        </p:spPr>
      </p:pic>
      <p:pic>
        <p:nvPicPr>
          <p:cNvPr id="4" name="Imagem 3" descr="Logotipo, Ícone&#10;&#10;O conteúdo gerado por IA pode estar incorreto.">
            <a:extLst>
              <a:ext uri="{FF2B5EF4-FFF2-40B4-BE49-F238E27FC236}">
                <a16:creationId xmlns:a16="http://schemas.microsoft.com/office/drawing/2014/main" id="{57F8E701-3A06-E8E9-D5DE-70F6278F897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10800000">
            <a:off x="-28575" y="3419572"/>
            <a:ext cx="1398128" cy="3438428"/>
          </a:xfrm>
          <a:prstGeom prst="rect">
            <a:avLst/>
          </a:prstGeom>
        </p:spPr>
      </p:pic>
      <p:pic>
        <p:nvPicPr>
          <p:cNvPr id="19" name="Imagem 18" descr="Logotipo&#10;&#10;O conteúdo gerado por IA pode estar incorreto.">
            <a:extLst>
              <a:ext uri="{FF2B5EF4-FFF2-40B4-BE49-F238E27FC236}">
                <a16:creationId xmlns:a16="http://schemas.microsoft.com/office/drawing/2014/main" id="{395A7789-2459-C119-6741-9E24E952CB4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15" y="2295525"/>
            <a:ext cx="2076485" cy="2071420"/>
          </a:xfrm>
          <a:prstGeom prst="rect">
            <a:avLst/>
          </a:prstGeom>
        </p:spPr>
      </p:pic>
      <p:grpSp>
        <p:nvGrpSpPr>
          <p:cNvPr id="24" name="Agrupar 23">
            <a:extLst>
              <a:ext uri="{FF2B5EF4-FFF2-40B4-BE49-F238E27FC236}">
                <a16:creationId xmlns:a16="http://schemas.microsoft.com/office/drawing/2014/main" id="{16980232-49CC-4FB4-C22D-395376C47679}"/>
              </a:ext>
            </a:extLst>
          </p:cNvPr>
          <p:cNvGrpSpPr/>
          <p:nvPr/>
        </p:nvGrpSpPr>
        <p:grpSpPr>
          <a:xfrm>
            <a:off x="2983011" y="4650812"/>
            <a:ext cx="6286366" cy="1116624"/>
            <a:chOff x="3600450" y="4633961"/>
            <a:chExt cx="6286366" cy="1116624"/>
          </a:xfrm>
        </p:grpSpPr>
        <p:pic>
          <p:nvPicPr>
            <p:cNvPr id="21" name="Imagem 20" descr="Ícone&#10;&#10;O conteúdo gerado por IA pode estar incorreto.">
              <a:extLst>
                <a:ext uri="{FF2B5EF4-FFF2-40B4-BE49-F238E27FC236}">
                  <a16:creationId xmlns:a16="http://schemas.microsoft.com/office/drawing/2014/main" id="{5EF6BA02-67C4-E91C-33EC-D866B3F4B7E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75" y="4848225"/>
              <a:ext cx="409441" cy="902360"/>
            </a:xfrm>
            <a:prstGeom prst="rect">
              <a:avLst/>
            </a:prstGeom>
          </p:spPr>
        </p:pic>
        <p:sp>
          <p:nvSpPr>
            <p:cNvPr id="22" name="Retângulo 21">
              <a:extLst>
                <a:ext uri="{FF2B5EF4-FFF2-40B4-BE49-F238E27FC236}">
                  <a16:creationId xmlns:a16="http://schemas.microsoft.com/office/drawing/2014/main" id="{4D85A048-B37A-AE8C-9EE5-2D55F3BA8636}"/>
                </a:ext>
              </a:extLst>
            </p:cNvPr>
            <p:cNvSpPr/>
            <p:nvPr/>
          </p:nvSpPr>
          <p:spPr>
            <a:xfrm>
              <a:off x="3829050" y="4848225"/>
              <a:ext cx="5648325" cy="902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Fluxograma: Conector 22">
              <a:extLst>
                <a:ext uri="{FF2B5EF4-FFF2-40B4-BE49-F238E27FC236}">
                  <a16:creationId xmlns:a16="http://schemas.microsoft.com/office/drawing/2014/main" id="{F0E281B8-F28A-8097-6244-B0165A4ED52D}"/>
                </a:ext>
              </a:extLst>
            </p:cNvPr>
            <p:cNvSpPr/>
            <p:nvPr/>
          </p:nvSpPr>
          <p:spPr>
            <a:xfrm>
              <a:off x="3600450" y="4633961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3</a:t>
              </a:r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0DFE8D8A-3093-3DD3-B815-AAB9A3812A19}"/>
              </a:ext>
            </a:extLst>
          </p:cNvPr>
          <p:cNvGrpSpPr/>
          <p:nvPr/>
        </p:nvGrpSpPr>
        <p:grpSpPr>
          <a:xfrm>
            <a:off x="2983011" y="1688033"/>
            <a:ext cx="6286366" cy="1116624"/>
            <a:chOff x="3600450" y="4633961"/>
            <a:chExt cx="6286366" cy="1116624"/>
          </a:xfrm>
        </p:grpSpPr>
        <p:pic>
          <p:nvPicPr>
            <p:cNvPr id="27" name="Imagem 26" descr="Ícone&#10;&#10;O conteúdo gerado por IA pode estar incorreto.">
              <a:extLst>
                <a:ext uri="{FF2B5EF4-FFF2-40B4-BE49-F238E27FC236}">
                  <a16:creationId xmlns:a16="http://schemas.microsoft.com/office/drawing/2014/main" id="{E70217C2-2DE6-8D68-D50E-F7A9AB4A9A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77375" y="4848225"/>
              <a:ext cx="409441" cy="902360"/>
            </a:xfrm>
            <a:prstGeom prst="rect">
              <a:avLst/>
            </a:prstGeom>
          </p:spPr>
        </p:pic>
        <p:sp>
          <p:nvSpPr>
            <p:cNvPr id="28" name="Retângulo 27">
              <a:extLst>
                <a:ext uri="{FF2B5EF4-FFF2-40B4-BE49-F238E27FC236}">
                  <a16:creationId xmlns:a16="http://schemas.microsoft.com/office/drawing/2014/main" id="{BA8BAC75-FEA2-9FA8-1BE5-3E1AD273B4F3}"/>
                </a:ext>
              </a:extLst>
            </p:cNvPr>
            <p:cNvSpPr/>
            <p:nvPr/>
          </p:nvSpPr>
          <p:spPr>
            <a:xfrm>
              <a:off x="3829050" y="4848225"/>
              <a:ext cx="5648325" cy="90236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9" name="Fluxograma: Conector 28">
              <a:extLst>
                <a:ext uri="{FF2B5EF4-FFF2-40B4-BE49-F238E27FC236}">
                  <a16:creationId xmlns:a16="http://schemas.microsoft.com/office/drawing/2014/main" id="{4B2E8A47-DA8A-383A-CFF2-E5B9370623BF}"/>
                </a:ext>
              </a:extLst>
            </p:cNvPr>
            <p:cNvSpPr/>
            <p:nvPr/>
          </p:nvSpPr>
          <p:spPr>
            <a:xfrm>
              <a:off x="3600450" y="4633961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1</a:t>
              </a:r>
            </a:p>
          </p:txBody>
        </p:sp>
      </p:grpSp>
      <p:grpSp>
        <p:nvGrpSpPr>
          <p:cNvPr id="37" name="Agrupar 36">
            <a:extLst>
              <a:ext uri="{FF2B5EF4-FFF2-40B4-BE49-F238E27FC236}">
                <a16:creationId xmlns:a16="http://schemas.microsoft.com/office/drawing/2014/main" id="{00E49C9F-8340-5852-A1BC-70D213F34A95}"/>
              </a:ext>
            </a:extLst>
          </p:cNvPr>
          <p:cNvGrpSpPr/>
          <p:nvPr/>
        </p:nvGrpSpPr>
        <p:grpSpPr>
          <a:xfrm>
            <a:off x="2801738" y="3172973"/>
            <a:ext cx="6286798" cy="1113549"/>
            <a:chOff x="3866852" y="3102635"/>
            <a:chExt cx="6286798" cy="1113549"/>
          </a:xfrm>
        </p:grpSpPr>
        <p:grpSp>
          <p:nvGrpSpPr>
            <p:cNvPr id="36" name="Agrupar 35">
              <a:extLst>
                <a:ext uri="{FF2B5EF4-FFF2-40B4-BE49-F238E27FC236}">
                  <a16:creationId xmlns:a16="http://schemas.microsoft.com/office/drawing/2014/main" id="{610663F1-57F2-02C9-8C3B-31A17345125C}"/>
                </a:ext>
              </a:extLst>
            </p:cNvPr>
            <p:cNvGrpSpPr/>
            <p:nvPr/>
          </p:nvGrpSpPr>
          <p:grpSpPr>
            <a:xfrm>
              <a:off x="3866852" y="3312872"/>
              <a:ext cx="6058198" cy="903312"/>
              <a:chOff x="3866852" y="3312872"/>
              <a:chExt cx="6058198" cy="903312"/>
            </a:xfrm>
          </p:grpSpPr>
          <p:sp>
            <p:nvSpPr>
              <p:cNvPr id="32" name="Retângulo 31">
                <a:extLst>
                  <a:ext uri="{FF2B5EF4-FFF2-40B4-BE49-F238E27FC236}">
                    <a16:creationId xmlns:a16="http://schemas.microsoft.com/office/drawing/2014/main" id="{1388455E-7CD8-9407-B860-E136D297522D}"/>
                  </a:ext>
                </a:extLst>
              </p:cNvPr>
              <p:cNvSpPr/>
              <p:nvPr/>
            </p:nvSpPr>
            <p:spPr>
              <a:xfrm>
                <a:off x="4276725" y="3313348"/>
                <a:ext cx="5648325" cy="902360"/>
              </a:xfrm>
              <a:prstGeom prst="rect">
                <a:avLst/>
              </a:prstGeom>
              <a:solidFill>
                <a:srgbClr val="EAEAE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pic>
            <p:nvPicPr>
              <p:cNvPr id="35" name="Imagem 34" descr="Ícone&#10;&#10;O conteúdo gerado por IA pode estar incorreto.">
                <a:extLst>
                  <a:ext uri="{FF2B5EF4-FFF2-40B4-BE49-F238E27FC236}">
                    <a16:creationId xmlns:a16="http://schemas.microsoft.com/office/drawing/2014/main" id="{62C32758-0E28-3D61-9737-6D1286D82F7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66852" y="3312872"/>
                <a:ext cx="409873" cy="903312"/>
              </a:xfrm>
              <a:prstGeom prst="rect">
                <a:avLst/>
              </a:prstGeom>
            </p:spPr>
          </p:pic>
        </p:grpSp>
        <p:sp>
          <p:nvSpPr>
            <p:cNvPr id="33" name="Fluxograma: Conector 32">
              <a:extLst>
                <a:ext uri="{FF2B5EF4-FFF2-40B4-BE49-F238E27FC236}">
                  <a16:creationId xmlns:a16="http://schemas.microsoft.com/office/drawing/2014/main" id="{FB0B9039-84FB-6191-2DB3-D62D134643DE}"/>
                </a:ext>
              </a:extLst>
            </p:cNvPr>
            <p:cNvSpPr/>
            <p:nvPr/>
          </p:nvSpPr>
          <p:spPr>
            <a:xfrm>
              <a:off x="9696450" y="3102635"/>
              <a:ext cx="457200" cy="457200"/>
            </a:xfrm>
            <a:prstGeom prst="flowChartConnector">
              <a:avLst/>
            </a:prstGeom>
            <a:solidFill>
              <a:srgbClr val="038E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dirty="0"/>
                <a:t>2</a:t>
              </a:r>
            </a:p>
          </p:txBody>
        </p:sp>
      </p:grp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1CDFDA88-4B1F-02D1-92DF-D76C9FFCD725}"/>
              </a:ext>
            </a:extLst>
          </p:cNvPr>
          <p:cNvSpPr txBox="1"/>
          <p:nvPr/>
        </p:nvSpPr>
        <p:spPr>
          <a:xfrm>
            <a:off x="3542526" y="1901821"/>
            <a:ext cx="17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Desafios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29F6B73A-17F0-4A11-6B7B-BDDC032F1A1E}"/>
              </a:ext>
            </a:extLst>
          </p:cNvPr>
          <p:cNvSpPr txBox="1"/>
          <p:nvPr/>
        </p:nvSpPr>
        <p:spPr>
          <a:xfrm>
            <a:off x="3542525" y="3384193"/>
            <a:ext cx="17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Resultados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77FF5F9-1862-A3FB-3071-6FE37AE2641F}"/>
              </a:ext>
            </a:extLst>
          </p:cNvPr>
          <p:cNvSpPr txBox="1"/>
          <p:nvPr/>
        </p:nvSpPr>
        <p:spPr>
          <a:xfrm>
            <a:off x="3542525" y="4879412"/>
            <a:ext cx="17383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066598"/>
                </a:solidFill>
              </a:rPr>
              <a:t>Oportunidades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56CEED3-C4ED-F0BF-2C45-89CCA516079E}"/>
              </a:ext>
            </a:extLst>
          </p:cNvPr>
          <p:cNvSpPr txBox="1"/>
          <p:nvPr/>
        </p:nvSpPr>
        <p:spPr>
          <a:xfrm>
            <a:off x="3542525" y="2166716"/>
            <a:ext cx="515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/>
              <a:t>Manter o ritmo de inovação, garantir a sustentabilidade do modelo e superar as barreiras logísticas e de infraestrutura.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D1E1113-8CFA-BB87-1332-12DB574FA235}"/>
              </a:ext>
            </a:extLst>
          </p:cNvPr>
          <p:cNvSpPr txBox="1"/>
          <p:nvPr/>
        </p:nvSpPr>
        <p:spPr>
          <a:xfrm>
            <a:off x="3542525" y="3634902"/>
            <a:ext cx="515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Melhoria na qualidade e cobertura dos serviços de saúde, aumento na satisfação dos pacientes e maior engajamento da comunidade.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EB76414-9D3D-27A1-FE61-781D27C6EEB9}"/>
              </a:ext>
            </a:extLst>
          </p:cNvPr>
          <p:cNvSpPr txBox="1"/>
          <p:nvPr/>
        </p:nvSpPr>
        <p:spPr>
          <a:xfrm>
            <a:off x="3542525" y="5181302"/>
            <a:ext cx="51593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Ampliar o alcance do projeto, expandir o modelo para outras regiões e contribuir para a formação de profissionais da área da saúde.</a:t>
            </a:r>
          </a:p>
        </p:txBody>
      </p:sp>
      <p:pic>
        <p:nvPicPr>
          <p:cNvPr id="48" name="Imagem 47" descr="Mulher de camisa branca&#10;&#10;O conteúdo gerado por IA pode estar incorreto.">
            <a:extLst>
              <a:ext uri="{FF2B5EF4-FFF2-40B4-BE49-F238E27FC236}">
                <a16:creationId xmlns:a16="http://schemas.microsoft.com/office/drawing/2014/main" id="{1E53DE6C-E5F8-DE17-EFA4-8F6E63531B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446" y="1264726"/>
            <a:ext cx="3112554" cy="5593274"/>
          </a:xfrm>
          <a:prstGeom prst="rect">
            <a:avLst/>
          </a:prstGeom>
        </p:spPr>
      </p:pic>
      <p:pic>
        <p:nvPicPr>
          <p:cNvPr id="49" name="Imagem 48" descr="Logotipo, Ícone&#10;&#10;O conteúdo gerado por IA pode estar incorreto.">
            <a:extLst>
              <a:ext uri="{FF2B5EF4-FFF2-40B4-BE49-F238E27FC236}">
                <a16:creationId xmlns:a16="http://schemas.microsoft.com/office/drawing/2014/main" id="{41757455-907C-299B-0D7E-7FCA46E977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9772658" y="-998399"/>
            <a:ext cx="1398128" cy="343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34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6FEA478-380B-D89E-C99F-850D54B5D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4B00ACB-67C8-B802-C298-DDB987F11634}"/>
              </a:ext>
            </a:extLst>
          </p:cNvPr>
          <p:cNvSpPr txBox="1"/>
          <p:nvPr/>
        </p:nvSpPr>
        <p:spPr>
          <a:xfrm>
            <a:off x="5270501" y="89892"/>
            <a:ext cx="703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solidFill>
                  <a:srgbClr val="066598"/>
                </a:solidFill>
              </a:rPr>
              <a:t>Um Novo Caminho para a APS</a:t>
            </a:r>
          </a:p>
        </p:txBody>
      </p:sp>
      <p:sp>
        <p:nvSpPr>
          <p:cNvPr id="8" name="Fluxograma: Processo 7">
            <a:extLst>
              <a:ext uri="{FF2B5EF4-FFF2-40B4-BE49-F238E27FC236}">
                <a16:creationId xmlns:a16="http://schemas.microsoft.com/office/drawing/2014/main" id="{0B428FC7-DEEA-B4FD-BCC7-86BF8FFAAE2B}"/>
              </a:ext>
            </a:extLst>
          </p:cNvPr>
          <p:cNvSpPr/>
          <p:nvPr/>
        </p:nvSpPr>
        <p:spPr>
          <a:xfrm>
            <a:off x="934498" y="2388849"/>
            <a:ext cx="4920523" cy="283629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36 h 10036"/>
              <a:gd name="connsiteX1" fmla="*/ 9918 w 10000"/>
              <a:gd name="connsiteY1" fmla="*/ 0 h 10036"/>
              <a:gd name="connsiteX2" fmla="*/ 10000 w 10000"/>
              <a:gd name="connsiteY2" fmla="*/ 10036 h 10036"/>
              <a:gd name="connsiteX3" fmla="*/ 0 w 10000"/>
              <a:gd name="connsiteY3" fmla="*/ 10036 h 10036"/>
              <a:gd name="connsiteX4" fmla="*/ 0 w 10000"/>
              <a:gd name="connsiteY4" fmla="*/ 36 h 10036"/>
              <a:gd name="connsiteX0" fmla="*/ 0 w 10000"/>
              <a:gd name="connsiteY0" fmla="*/ 36 h 10036"/>
              <a:gd name="connsiteX1" fmla="*/ 9918 w 10000"/>
              <a:gd name="connsiteY1" fmla="*/ 0 h 10036"/>
              <a:gd name="connsiteX2" fmla="*/ 10000 w 10000"/>
              <a:gd name="connsiteY2" fmla="*/ 10036 h 10036"/>
              <a:gd name="connsiteX3" fmla="*/ 0 w 10000"/>
              <a:gd name="connsiteY3" fmla="*/ 10036 h 10036"/>
              <a:gd name="connsiteX4" fmla="*/ 0 w 10000"/>
              <a:gd name="connsiteY4" fmla="*/ 36 h 10036"/>
              <a:gd name="connsiteX0" fmla="*/ 0 w 10000"/>
              <a:gd name="connsiteY0" fmla="*/ 36 h 10036"/>
              <a:gd name="connsiteX1" fmla="*/ 9918 w 10000"/>
              <a:gd name="connsiteY1" fmla="*/ 0 h 10036"/>
              <a:gd name="connsiteX2" fmla="*/ 10000 w 10000"/>
              <a:gd name="connsiteY2" fmla="*/ 10036 h 10036"/>
              <a:gd name="connsiteX3" fmla="*/ 0 w 10000"/>
              <a:gd name="connsiteY3" fmla="*/ 10036 h 10036"/>
              <a:gd name="connsiteX4" fmla="*/ 0 w 10000"/>
              <a:gd name="connsiteY4" fmla="*/ 36 h 10036"/>
              <a:gd name="connsiteX0" fmla="*/ 0 w 10000"/>
              <a:gd name="connsiteY0" fmla="*/ 0 h 10000"/>
              <a:gd name="connsiteX1" fmla="*/ 9448 w 10000"/>
              <a:gd name="connsiteY1" fmla="*/ 1352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14"/>
              <a:gd name="connsiteY0" fmla="*/ 0 h 10000"/>
              <a:gd name="connsiteX1" fmla="*/ 9448 w 10014"/>
              <a:gd name="connsiteY1" fmla="*/ 1352 h 10000"/>
              <a:gd name="connsiteX2" fmla="*/ 10000 w 10014"/>
              <a:gd name="connsiteY2" fmla="*/ 10000 h 10000"/>
              <a:gd name="connsiteX3" fmla="*/ 0 w 10014"/>
              <a:gd name="connsiteY3" fmla="*/ 10000 h 10000"/>
              <a:gd name="connsiteX4" fmla="*/ 0 w 10014"/>
              <a:gd name="connsiteY4" fmla="*/ 0 h 10000"/>
              <a:gd name="connsiteX0" fmla="*/ 0 w 10014"/>
              <a:gd name="connsiteY0" fmla="*/ 45 h 10045"/>
              <a:gd name="connsiteX1" fmla="*/ 9448 w 10014"/>
              <a:gd name="connsiteY1" fmla="*/ 1397 h 10045"/>
              <a:gd name="connsiteX2" fmla="*/ 10000 w 10014"/>
              <a:gd name="connsiteY2" fmla="*/ 10045 h 10045"/>
              <a:gd name="connsiteX3" fmla="*/ 0 w 10014"/>
              <a:gd name="connsiteY3" fmla="*/ 10045 h 10045"/>
              <a:gd name="connsiteX4" fmla="*/ 0 w 10014"/>
              <a:gd name="connsiteY4" fmla="*/ 45 h 10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14" h="10045">
                <a:moveTo>
                  <a:pt x="0" y="45"/>
                </a:moveTo>
                <a:cubicBezTo>
                  <a:pt x="3149" y="496"/>
                  <a:pt x="9142" y="-976"/>
                  <a:pt x="9448" y="1397"/>
                </a:cubicBezTo>
                <a:cubicBezTo>
                  <a:pt x="10211" y="1788"/>
                  <a:pt x="9973" y="6700"/>
                  <a:pt x="10000" y="10045"/>
                </a:cubicBezTo>
                <a:lnTo>
                  <a:pt x="0" y="10045"/>
                </a:lnTo>
                <a:lnTo>
                  <a:pt x="0" y="45"/>
                </a:ln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EF0003E-B741-5D83-C6ED-8437FC69A4DF}"/>
              </a:ext>
            </a:extLst>
          </p:cNvPr>
          <p:cNvSpPr txBox="1"/>
          <p:nvPr/>
        </p:nvSpPr>
        <p:spPr>
          <a:xfrm>
            <a:off x="1206215" y="3186110"/>
            <a:ext cx="425862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/>
              <a:t>O Projeto QUALIFICA APS- CEE/FIOCRUZ no Mato Grosso do Sul representa um avanço significativo na saúde pública brasileira, demonstrando a viabilidade de um modelo de atenção primária mais eficiente, inclusivo e centrado nas necessidades da população.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9BC042FA-D581-8405-82DE-64DE93DB157A}"/>
              </a:ext>
            </a:extLst>
          </p:cNvPr>
          <p:cNvSpPr/>
          <p:nvPr/>
        </p:nvSpPr>
        <p:spPr>
          <a:xfrm>
            <a:off x="6327596" y="2388849"/>
            <a:ext cx="4929908" cy="2836293"/>
          </a:xfrm>
          <a:custGeom>
            <a:avLst/>
            <a:gdLst>
              <a:gd name="connsiteX0" fmla="*/ 0 w 4920523"/>
              <a:gd name="connsiteY0" fmla="*/ 0 h 2836293"/>
              <a:gd name="connsiteX1" fmla="*/ 4920523 w 4920523"/>
              <a:gd name="connsiteY1" fmla="*/ 0 h 2836293"/>
              <a:gd name="connsiteX2" fmla="*/ 4920523 w 4920523"/>
              <a:gd name="connsiteY2" fmla="*/ 2836293 h 2836293"/>
              <a:gd name="connsiteX3" fmla="*/ 0 w 4920523"/>
              <a:gd name="connsiteY3" fmla="*/ 2836293 h 2836293"/>
              <a:gd name="connsiteX4" fmla="*/ 0 w 4920523"/>
              <a:gd name="connsiteY4" fmla="*/ 0 h 2836293"/>
              <a:gd name="connsiteX0" fmla="*/ 452176 w 4920523"/>
              <a:gd name="connsiteY0" fmla="*/ 492370 h 2836293"/>
              <a:gd name="connsiteX1" fmla="*/ 4920523 w 4920523"/>
              <a:gd name="connsiteY1" fmla="*/ 0 h 2836293"/>
              <a:gd name="connsiteX2" fmla="*/ 4920523 w 4920523"/>
              <a:gd name="connsiteY2" fmla="*/ 2836293 h 2836293"/>
              <a:gd name="connsiteX3" fmla="*/ 0 w 4920523"/>
              <a:gd name="connsiteY3" fmla="*/ 2836293 h 2836293"/>
              <a:gd name="connsiteX4" fmla="*/ 452176 w 4920523"/>
              <a:gd name="connsiteY4" fmla="*/ 492370 h 2836293"/>
              <a:gd name="connsiteX0" fmla="*/ 452176 w 4920523"/>
              <a:gd name="connsiteY0" fmla="*/ 492370 h 2836293"/>
              <a:gd name="connsiteX1" fmla="*/ 4920523 w 4920523"/>
              <a:gd name="connsiteY1" fmla="*/ 0 h 2836293"/>
              <a:gd name="connsiteX2" fmla="*/ 4920523 w 4920523"/>
              <a:gd name="connsiteY2" fmla="*/ 2836293 h 2836293"/>
              <a:gd name="connsiteX3" fmla="*/ 0 w 4920523"/>
              <a:gd name="connsiteY3" fmla="*/ 2836293 h 2836293"/>
              <a:gd name="connsiteX4" fmla="*/ 452176 w 4920523"/>
              <a:gd name="connsiteY4" fmla="*/ 492370 h 2836293"/>
              <a:gd name="connsiteX0" fmla="*/ 452176 w 4920523"/>
              <a:gd name="connsiteY0" fmla="*/ 492370 h 2836293"/>
              <a:gd name="connsiteX1" fmla="*/ 4920523 w 4920523"/>
              <a:gd name="connsiteY1" fmla="*/ 0 h 2836293"/>
              <a:gd name="connsiteX2" fmla="*/ 4920523 w 4920523"/>
              <a:gd name="connsiteY2" fmla="*/ 2836293 h 2836293"/>
              <a:gd name="connsiteX3" fmla="*/ 0 w 4920523"/>
              <a:gd name="connsiteY3" fmla="*/ 2836293 h 2836293"/>
              <a:gd name="connsiteX4" fmla="*/ 452176 w 4920523"/>
              <a:gd name="connsiteY4" fmla="*/ 492370 h 2836293"/>
              <a:gd name="connsiteX0" fmla="*/ 582804 w 4920523"/>
              <a:gd name="connsiteY0" fmla="*/ 317270 h 2852112"/>
              <a:gd name="connsiteX1" fmla="*/ 4920523 w 4920523"/>
              <a:gd name="connsiteY1" fmla="*/ 15819 h 2852112"/>
              <a:gd name="connsiteX2" fmla="*/ 4920523 w 4920523"/>
              <a:gd name="connsiteY2" fmla="*/ 2852112 h 2852112"/>
              <a:gd name="connsiteX3" fmla="*/ 0 w 4920523"/>
              <a:gd name="connsiteY3" fmla="*/ 2852112 h 2852112"/>
              <a:gd name="connsiteX4" fmla="*/ 582804 w 4920523"/>
              <a:gd name="connsiteY4" fmla="*/ 317270 h 2852112"/>
              <a:gd name="connsiteX0" fmla="*/ 582804 w 4920523"/>
              <a:gd name="connsiteY0" fmla="*/ 301451 h 2836293"/>
              <a:gd name="connsiteX1" fmla="*/ 4920523 w 4920523"/>
              <a:gd name="connsiteY1" fmla="*/ 0 h 2836293"/>
              <a:gd name="connsiteX2" fmla="*/ 4920523 w 4920523"/>
              <a:gd name="connsiteY2" fmla="*/ 2836293 h 2836293"/>
              <a:gd name="connsiteX3" fmla="*/ 0 w 4920523"/>
              <a:gd name="connsiteY3" fmla="*/ 2836293 h 2836293"/>
              <a:gd name="connsiteX4" fmla="*/ 582804 w 4920523"/>
              <a:gd name="connsiteY4" fmla="*/ 301451 h 2836293"/>
              <a:gd name="connsiteX0" fmla="*/ 592189 w 4929908"/>
              <a:gd name="connsiteY0" fmla="*/ 301451 h 2836293"/>
              <a:gd name="connsiteX1" fmla="*/ 4929908 w 4929908"/>
              <a:gd name="connsiteY1" fmla="*/ 0 h 2836293"/>
              <a:gd name="connsiteX2" fmla="*/ 4929908 w 4929908"/>
              <a:gd name="connsiteY2" fmla="*/ 2836293 h 2836293"/>
              <a:gd name="connsiteX3" fmla="*/ 9385 w 4929908"/>
              <a:gd name="connsiteY3" fmla="*/ 2836293 h 2836293"/>
              <a:gd name="connsiteX4" fmla="*/ 592189 w 4929908"/>
              <a:gd name="connsiteY4" fmla="*/ 301451 h 28362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29908" h="2836293">
                <a:moveTo>
                  <a:pt x="592189" y="301451"/>
                </a:moveTo>
                <a:cubicBezTo>
                  <a:pt x="574385" y="-214364"/>
                  <a:pt x="3440459" y="164123"/>
                  <a:pt x="4929908" y="0"/>
                </a:cubicBezTo>
                <a:lnTo>
                  <a:pt x="4929908" y="2836293"/>
                </a:lnTo>
                <a:lnTo>
                  <a:pt x="9385" y="2836293"/>
                </a:lnTo>
                <a:cubicBezTo>
                  <a:pt x="9385" y="1783680"/>
                  <a:pt x="-121244" y="47779"/>
                  <a:pt x="592189" y="301451"/>
                </a:cubicBezTo>
                <a:close/>
              </a:path>
            </a:pathLst>
          </a:cu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Ícone&#10;&#10;O conteúdo gerado por IA pode estar incorreto.">
            <a:extLst>
              <a:ext uri="{FF2B5EF4-FFF2-40B4-BE49-F238E27FC236}">
                <a16:creationId xmlns:a16="http://schemas.microsoft.com/office/drawing/2014/main" id="{438D3CD4-806D-7652-3C83-444A1CF9BB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506" y="1370469"/>
            <a:ext cx="2998988" cy="1950015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8535DC3-AE76-B691-B56E-C5342700B29A}"/>
              </a:ext>
            </a:extLst>
          </p:cNvPr>
          <p:cNvSpPr txBox="1"/>
          <p:nvPr/>
        </p:nvSpPr>
        <p:spPr>
          <a:xfrm>
            <a:off x="6877891" y="3320484"/>
            <a:ext cx="425862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sucesso das iniciativas demonstra a importância da inovação, da colaboração multidisciplinar e do investimento em políticas públicas que promovam a saúde e o bem-estar de todos.</a:t>
            </a:r>
          </a:p>
          <a:p>
            <a:endParaRPr lang="pt-BR" dirty="0"/>
          </a:p>
        </p:txBody>
      </p:sp>
      <p:pic>
        <p:nvPicPr>
          <p:cNvPr id="12" name="Imagem 11" descr="Logotipo, Ícone&#10;&#10;O conteúdo gerado por IA pode estar incorreto.">
            <a:extLst>
              <a:ext uri="{FF2B5EF4-FFF2-40B4-BE49-F238E27FC236}">
                <a16:creationId xmlns:a16="http://schemas.microsoft.com/office/drawing/2014/main" id="{0D6E8507-39DB-9C4F-C6F5-6AF44920732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16200000">
            <a:off x="1020150" y="4439722"/>
            <a:ext cx="1398128" cy="3438428"/>
          </a:xfrm>
          <a:prstGeom prst="rect">
            <a:avLst/>
          </a:prstGeom>
        </p:spPr>
      </p:pic>
      <p:pic>
        <p:nvPicPr>
          <p:cNvPr id="13" name="Imagem 12" descr="Logotipo, Ícone&#10;&#10;O conteúdo gerado por IA pode estar incorreto.">
            <a:extLst>
              <a:ext uri="{FF2B5EF4-FFF2-40B4-BE49-F238E27FC236}">
                <a16:creationId xmlns:a16="http://schemas.microsoft.com/office/drawing/2014/main" id="{5C127CCF-3E9D-C655-CEE3-54C8E6D5917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21" r="30498" b="-1"/>
          <a:stretch/>
        </p:blipFill>
        <p:spPr>
          <a:xfrm rot="5400000">
            <a:off x="4066475" y="4469866"/>
            <a:ext cx="1398128" cy="3438428"/>
          </a:xfrm>
          <a:prstGeom prst="rect">
            <a:avLst/>
          </a:prstGeom>
        </p:spPr>
      </p:pic>
      <p:sp>
        <p:nvSpPr>
          <p:cNvPr id="14" name="Fluxograma: Processo 13">
            <a:extLst>
              <a:ext uri="{FF2B5EF4-FFF2-40B4-BE49-F238E27FC236}">
                <a16:creationId xmlns:a16="http://schemas.microsoft.com/office/drawing/2014/main" id="{943FDD3C-9DE2-431C-6A65-9D6ABBB4BF8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9923" y="0"/>
            <a:ext cx="431358" cy="5495395"/>
          </a:xfrm>
          <a:prstGeom prst="flowChartProcess">
            <a:avLst/>
          </a:prstGeom>
          <a:solidFill>
            <a:srgbClr val="C8D6D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11642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2273</Words>
  <Application>Microsoft Office PowerPoint</Application>
  <PresentationFormat>Widescreen</PresentationFormat>
  <Paragraphs>238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Lato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OTICS Campo Grande</dc:creator>
  <cp:lastModifiedBy>OTICS Campo Grande</cp:lastModifiedBy>
  <cp:revision>26</cp:revision>
  <dcterms:created xsi:type="dcterms:W3CDTF">2023-01-13T12:49:51Z</dcterms:created>
  <dcterms:modified xsi:type="dcterms:W3CDTF">2025-03-05T22:19:45Z</dcterms:modified>
</cp:coreProperties>
</file>